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3"/>
  </p:notesMasterIdLst>
  <p:sldIdLst>
    <p:sldId id="256" r:id="rId2"/>
    <p:sldId id="261" r:id="rId3"/>
    <p:sldId id="306" r:id="rId4"/>
    <p:sldId id="344" r:id="rId5"/>
    <p:sldId id="345" r:id="rId6"/>
    <p:sldId id="301" r:id="rId7"/>
    <p:sldId id="302" r:id="rId8"/>
    <p:sldId id="343" r:id="rId9"/>
    <p:sldId id="309" r:id="rId10"/>
    <p:sldId id="383" r:id="rId11"/>
    <p:sldId id="382" r:id="rId12"/>
    <p:sldId id="308" r:id="rId13"/>
    <p:sldId id="354" r:id="rId14"/>
    <p:sldId id="305" r:id="rId15"/>
    <p:sldId id="307" r:id="rId16"/>
    <p:sldId id="264" r:id="rId17"/>
    <p:sldId id="380" r:id="rId18"/>
    <p:sldId id="356" r:id="rId19"/>
    <p:sldId id="355" r:id="rId20"/>
    <p:sldId id="381" r:id="rId21"/>
    <p:sldId id="310" r:id="rId22"/>
    <p:sldId id="279" r:id="rId23"/>
    <p:sldId id="311" r:id="rId24"/>
    <p:sldId id="312" r:id="rId25"/>
    <p:sldId id="313" r:id="rId26"/>
    <p:sldId id="314" r:id="rId27"/>
    <p:sldId id="315" r:id="rId28"/>
    <p:sldId id="367" r:id="rId29"/>
    <p:sldId id="368" r:id="rId30"/>
    <p:sldId id="370" r:id="rId31"/>
    <p:sldId id="372" r:id="rId32"/>
    <p:sldId id="373" r:id="rId33"/>
    <p:sldId id="316" r:id="rId34"/>
    <p:sldId id="342" r:id="rId35"/>
    <p:sldId id="318" r:id="rId36"/>
    <p:sldId id="319" r:id="rId37"/>
    <p:sldId id="320" r:id="rId38"/>
    <p:sldId id="321" r:id="rId39"/>
    <p:sldId id="322" r:id="rId40"/>
    <p:sldId id="374" r:id="rId41"/>
    <p:sldId id="375" r:id="rId42"/>
    <p:sldId id="377" r:id="rId43"/>
    <p:sldId id="378" r:id="rId44"/>
    <p:sldId id="323" r:id="rId45"/>
    <p:sldId id="325" r:id="rId46"/>
    <p:sldId id="326" r:id="rId47"/>
    <p:sldId id="327" r:id="rId48"/>
    <p:sldId id="328" r:id="rId49"/>
    <p:sldId id="300" r:id="rId50"/>
    <p:sldId id="329" r:id="rId51"/>
    <p:sldId id="333" r:id="rId52"/>
    <p:sldId id="336" r:id="rId53"/>
    <p:sldId id="337" r:id="rId54"/>
    <p:sldId id="348" r:id="rId55"/>
    <p:sldId id="350" r:id="rId56"/>
    <p:sldId id="339" r:id="rId57"/>
    <p:sldId id="347" r:id="rId58"/>
    <p:sldId id="346" r:id="rId59"/>
    <p:sldId id="338" r:id="rId60"/>
    <p:sldId id="351" r:id="rId61"/>
    <p:sldId id="352" r:id="rId62"/>
    <p:sldId id="353" r:id="rId63"/>
    <p:sldId id="360" r:id="rId64"/>
    <p:sldId id="385" r:id="rId65"/>
    <p:sldId id="358" r:id="rId66"/>
    <p:sldId id="269" r:id="rId67"/>
    <p:sldId id="359" r:id="rId68"/>
    <p:sldId id="357" r:id="rId69"/>
    <p:sldId id="361" r:id="rId70"/>
    <p:sldId id="362" r:id="rId71"/>
    <p:sldId id="363" r:id="rId72"/>
    <p:sldId id="262" r:id="rId73"/>
    <p:sldId id="365" r:id="rId74"/>
    <p:sldId id="366" r:id="rId75"/>
    <p:sldId id="259" r:id="rId76"/>
    <p:sldId id="275" r:id="rId77"/>
    <p:sldId id="270" r:id="rId78"/>
    <p:sldId id="384" r:id="rId79"/>
    <p:sldId id="271" r:id="rId80"/>
    <p:sldId id="267" r:id="rId81"/>
    <p:sldId id="268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2E719-858B-4BD1-B88D-0A303406853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2235919-ADAC-4B32-8E22-61809FF2B2FF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ATF6</a:t>
          </a:r>
          <a:endParaRPr lang="es-ES" sz="2400" dirty="0">
            <a:latin typeface="Bahnschrift" panose="020B0502040204020203" pitchFamily="34" charset="0"/>
          </a:endParaRPr>
        </a:p>
      </dgm:t>
    </dgm:pt>
    <dgm:pt modelId="{41036F0D-E05B-413F-8C0E-B2AB97ECBE4E}" type="parTrans" cxnId="{CCAF608F-202E-4AD4-9F60-3A82EE927D6E}">
      <dgm:prSet/>
      <dgm:spPr/>
      <dgm:t>
        <a:bodyPr/>
        <a:lstStyle/>
        <a:p>
          <a:endParaRPr lang="es-ES"/>
        </a:p>
      </dgm:t>
    </dgm:pt>
    <dgm:pt modelId="{9DECA2C4-078E-4489-83E7-F18945985EB5}" type="sibTrans" cxnId="{CCAF608F-202E-4AD4-9F60-3A82EE927D6E}">
      <dgm:prSet/>
      <dgm:spPr/>
      <dgm:t>
        <a:bodyPr/>
        <a:lstStyle/>
        <a:p>
          <a:endParaRPr lang="es-ES"/>
        </a:p>
      </dgm:t>
    </dgm:pt>
    <dgm:pt modelId="{5188681C-3C7D-4FEE-8DC8-A4143EED30B5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CNAT2</a:t>
          </a:r>
          <a:endParaRPr lang="es-ES" sz="2400" dirty="0">
            <a:latin typeface="Bahnschrift" panose="020B0502040204020203" pitchFamily="34" charset="0"/>
          </a:endParaRPr>
        </a:p>
      </dgm:t>
    </dgm:pt>
    <dgm:pt modelId="{80059EC2-C3A9-47C0-890E-0C53D89A179E}" type="parTrans" cxnId="{4E42C2DD-EBB8-4E9D-937C-475A7D85F337}">
      <dgm:prSet/>
      <dgm:spPr/>
      <dgm:t>
        <a:bodyPr/>
        <a:lstStyle/>
        <a:p>
          <a:endParaRPr lang="es-ES"/>
        </a:p>
      </dgm:t>
    </dgm:pt>
    <dgm:pt modelId="{C46400A2-5CCD-431A-B757-3314F78D8094}" type="sibTrans" cxnId="{4E42C2DD-EBB8-4E9D-937C-475A7D85F337}">
      <dgm:prSet/>
      <dgm:spPr/>
      <dgm:t>
        <a:bodyPr/>
        <a:lstStyle/>
        <a:p>
          <a:endParaRPr lang="es-ES"/>
        </a:p>
      </dgm:t>
    </dgm:pt>
    <dgm:pt modelId="{35C5F811-D4F9-42B7-AFC4-14B68771408B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CNGB3</a:t>
          </a:r>
          <a:endParaRPr lang="es-ES" sz="2400" dirty="0">
            <a:latin typeface="Bahnschrift" panose="020B0502040204020203" pitchFamily="34" charset="0"/>
          </a:endParaRPr>
        </a:p>
      </dgm:t>
    </dgm:pt>
    <dgm:pt modelId="{DC04C020-4A83-4B14-BB4C-7B4C1F54D648}" type="parTrans" cxnId="{F01EED9D-BF60-4AC6-A1F0-29BA3BFA016E}">
      <dgm:prSet/>
      <dgm:spPr/>
      <dgm:t>
        <a:bodyPr/>
        <a:lstStyle/>
        <a:p>
          <a:endParaRPr lang="es-ES"/>
        </a:p>
      </dgm:t>
    </dgm:pt>
    <dgm:pt modelId="{C2A72024-D0D4-43EC-B039-E4152CEE2C83}" type="sibTrans" cxnId="{F01EED9D-BF60-4AC6-A1F0-29BA3BFA016E}">
      <dgm:prSet/>
      <dgm:spPr/>
      <dgm:t>
        <a:bodyPr/>
        <a:lstStyle/>
        <a:p>
          <a:endParaRPr lang="es-ES"/>
        </a:p>
      </dgm:t>
    </dgm:pt>
    <dgm:pt modelId="{B380B103-1124-4B8F-86A3-C0974C29427C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PDE6C</a:t>
          </a:r>
          <a:endParaRPr lang="es-ES" sz="2400" dirty="0">
            <a:latin typeface="Bahnschrift" panose="020B0502040204020203" pitchFamily="34" charset="0"/>
          </a:endParaRPr>
        </a:p>
      </dgm:t>
    </dgm:pt>
    <dgm:pt modelId="{993AA080-93BE-4C19-91B7-47C51FC99D4A}" type="parTrans" cxnId="{D75A2BF4-5A94-4478-AB12-6817FD983442}">
      <dgm:prSet/>
      <dgm:spPr/>
      <dgm:t>
        <a:bodyPr/>
        <a:lstStyle/>
        <a:p>
          <a:endParaRPr lang="es-ES"/>
        </a:p>
      </dgm:t>
    </dgm:pt>
    <dgm:pt modelId="{013072A3-D944-4993-92BF-E84628D9CCA2}" type="sibTrans" cxnId="{D75A2BF4-5A94-4478-AB12-6817FD983442}">
      <dgm:prSet/>
      <dgm:spPr/>
      <dgm:t>
        <a:bodyPr/>
        <a:lstStyle/>
        <a:p>
          <a:endParaRPr lang="es-ES"/>
        </a:p>
      </dgm:t>
    </dgm:pt>
    <dgm:pt modelId="{BC0B2D93-7051-4A78-B3D2-172860065233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CNGA3</a:t>
          </a:r>
          <a:endParaRPr lang="es-ES" sz="2400" dirty="0">
            <a:latin typeface="Bahnschrift" panose="020B0502040204020203" pitchFamily="34" charset="0"/>
          </a:endParaRPr>
        </a:p>
      </dgm:t>
    </dgm:pt>
    <dgm:pt modelId="{71B23148-4DE8-46FB-AC4A-A4BA66EB4D6C}" type="parTrans" cxnId="{46DE4E65-AC15-4D5C-ACAB-18BE953D0657}">
      <dgm:prSet/>
      <dgm:spPr/>
      <dgm:t>
        <a:bodyPr/>
        <a:lstStyle/>
        <a:p>
          <a:endParaRPr lang="es-ES"/>
        </a:p>
      </dgm:t>
    </dgm:pt>
    <dgm:pt modelId="{DCD10BC1-40F2-47B0-8AD2-7D7706A9B46F}" type="sibTrans" cxnId="{46DE4E65-AC15-4D5C-ACAB-18BE953D0657}">
      <dgm:prSet/>
      <dgm:spPr/>
      <dgm:t>
        <a:bodyPr/>
        <a:lstStyle/>
        <a:p>
          <a:endParaRPr lang="es-ES"/>
        </a:p>
      </dgm:t>
    </dgm:pt>
    <dgm:pt modelId="{59BA1E72-C5C8-467A-9835-9C4068874405}">
      <dgm:prSet phldrT="[Texto]" custT="1"/>
      <dgm:spPr/>
      <dgm:t>
        <a:bodyPr/>
        <a:lstStyle/>
        <a:p>
          <a:r>
            <a:rPr lang="es-ES" sz="2400" dirty="0" smtClean="0">
              <a:latin typeface="Bahnschrift" panose="020B0502040204020203" pitchFamily="34" charset="0"/>
            </a:rPr>
            <a:t>PDE6H</a:t>
          </a:r>
          <a:endParaRPr lang="es-ES" sz="2400" dirty="0">
            <a:latin typeface="Bahnschrift" panose="020B0502040204020203" pitchFamily="34" charset="0"/>
          </a:endParaRPr>
        </a:p>
      </dgm:t>
    </dgm:pt>
    <dgm:pt modelId="{E074F0C7-2CDC-4DA7-8129-8EB07CF11963}" type="parTrans" cxnId="{34FB215E-37C9-40DB-85F4-9EEBEC1569EE}">
      <dgm:prSet/>
      <dgm:spPr/>
      <dgm:t>
        <a:bodyPr/>
        <a:lstStyle/>
        <a:p>
          <a:endParaRPr lang="es-ES"/>
        </a:p>
      </dgm:t>
    </dgm:pt>
    <dgm:pt modelId="{A79D3C76-54FF-461C-ABEE-6D8AF96D0612}" type="sibTrans" cxnId="{34FB215E-37C9-40DB-85F4-9EEBEC1569EE}">
      <dgm:prSet/>
      <dgm:spPr/>
      <dgm:t>
        <a:bodyPr/>
        <a:lstStyle/>
        <a:p>
          <a:endParaRPr lang="es-ES"/>
        </a:p>
      </dgm:t>
    </dgm:pt>
    <dgm:pt modelId="{ACB80913-6D1B-4CEC-AB33-501F5B8CF97F}" type="pres">
      <dgm:prSet presAssocID="{6182E719-858B-4BD1-B88D-0A30340685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B1044AA-BE74-4BBD-AA58-BB05999832D8}" type="pres">
      <dgm:prSet presAssocID="{A2235919-ADAC-4B32-8E22-61809FF2B2F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A009E7-74CC-4D68-BB8E-05E006629220}" type="pres">
      <dgm:prSet presAssocID="{9DECA2C4-078E-4489-83E7-F18945985EB5}" presName="sibTrans" presStyleCnt="0"/>
      <dgm:spPr/>
    </dgm:pt>
    <dgm:pt modelId="{53CF3922-92B4-472E-A58F-3EFF9E682867}" type="pres">
      <dgm:prSet presAssocID="{5188681C-3C7D-4FEE-8DC8-A4143EED30B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C70EE9-92A7-453C-A161-EA16CC2BD850}" type="pres">
      <dgm:prSet presAssocID="{C46400A2-5CCD-431A-B757-3314F78D8094}" presName="sibTrans" presStyleCnt="0"/>
      <dgm:spPr/>
    </dgm:pt>
    <dgm:pt modelId="{652E990E-5371-489D-92C0-67C9EE848B98}" type="pres">
      <dgm:prSet presAssocID="{35C5F811-D4F9-42B7-AFC4-14B68771408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86A99C-1120-4B2A-BF5A-3C0B87FAE1DA}" type="pres">
      <dgm:prSet presAssocID="{C2A72024-D0D4-43EC-B039-E4152CEE2C83}" presName="sibTrans" presStyleCnt="0"/>
      <dgm:spPr/>
    </dgm:pt>
    <dgm:pt modelId="{CE4BB156-E0B7-478F-B960-BF34795101AF}" type="pres">
      <dgm:prSet presAssocID="{B380B103-1124-4B8F-86A3-C0974C29427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30D9D-1201-42A6-BCAC-3963FDA014C2}" type="pres">
      <dgm:prSet presAssocID="{013072A3-D944-4993-92BF-E84628D9CCA2}" presName="sibTrans" presStyleCnt="0"/>
      <dgm:spPr/>
    </dgm:pt>
    <dgm:pt modelId="{84CF245E-F8E6-4CBE-8EA2-ED866AFC3E7E}" type="pres">
      <dgm:prSet presAssocID="{BC0B2D93-7051-4A78-B3D2-17286006523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26E085-298B-4892-B740-611DE2CD817F}" type="pres">
      <dgm:prSet presAssocID="{DCD10BC1-40F2-47B0-8AD2-7D7706A9B46F}" presName="sibTrans" presStyleCnt="0"/>
      <dgm:spPr/>
    </dgm:pt>
    <dgm:pt modelId="{59A1FBD7-B947-4C83-B4B1-D4E63280DBAD}" type="pres">
      <dgm:prSet presAssocID="{59BA1E72-C5C8-467A-9835-9C406887440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5A2BF4-5A94-4478-AB12-6817FD983442}" srcId="{6182E719-858B-4BD1-B88D-0A3034068536}" destId="{B380B103-1124-4B8F-86A3-C0974C29427C}" srcOrd="3" destOrd="0" parTransId="{993AA080-93BE-4C19-91B7-47C51FC99D4A}" sibTransId="{013072A3-D944-4993-92BF-E84628D9CCA2}"/>
    <dgm:cxn modelId="{CCAF608F-202E-4AD4-9F60-3A82EE927D6E}" srcId="{6182E719-858B-4BD1-B88D-0A3034068536}" destId="{A2235919-ADAC-4B32-8E22-61809FF2B2FF}" srcOrd="0" destOrd="0" parTransId="{41036F0D-E05B-413F-8C0E-B2AB97ECBE4E}" sibTransId="{9DECA2C4-078E-4489-83E7-F18945985EB5}"/>
    <dgm:cxn modelId="{5AC0463D-AD9F-415D-9751-5427567FD6A9}" type="presOf" srcId="{A2235919-ADAC-4B32-8E22-61809FF2B2FF}" destId="{AB1044AA-BE74-4BBD-AA58-BB05999832D8}" srcOrd="0" destOrd="0" presId="urn:microsoft.com/office/officeart/2005/8/layout/default"/>
    <dgm:cxn modelId="{31922BD1-5551-42FF-BAB4-5260EF0069A7}" type="presOf" srcId="{BC0B2D93-7051-4A78-B3D2-172860065233}" destId="{84CF245E-F8E6-4CBE-8EA2-ED866AFC3E7E}" srcOrd="0" destOrd="0" presId="urn:microsoft.com/office/officeart/2005/8/layout/default"/>
    <dgm:cxn modelId="{34FB215E-37C9-40DB-85F4-9EEBEC1569EE}" srcId="{6182E719-858B-4BD1-B88D-0A3034068536}" destId="{59BA1E72-C5C8-467A-9835-9C4068874405}" srcOrd="5" destOrd="0" parTransId="{E074F0C7-2CDC-4DA7-8129-8EB07CF11963}" sibTransId="{A79D3C76-54FF-461C-ABEE-6D8AF96D0612}"/>
    <dgm:cxn modelId="{46DE4E65-AC15-4D5C-ACAB-18BE953D0657}" srcId="{6182E719-858B-4BD1-B88D-0A3034068536}" destId="{BC0B2D93-7051-4A78-B3D2-172860065233}" srcOrd="4" destOrd="0" parTransId="{71B23148-4DE8-46FB-AC4A-A4BA66EB4D6C}" sibTransId="{DCD10BC1-40F2-47B0-8AD2-7D7706A9B46F}"/>
    <dgm:cxn modelId="{1BC244EF-91BC-4FB1-A6E2-6C8DE7092D32}" type="presOf" srcId="{35C5F811-D4F9-42B7-AFC4-14B68771408B}" destId="{652E990E-5371-489D-92C0-67C9EE848B98}" srcOrd="0" destOrd="0" presId="urn:microsoft.com/office/officeart/2005/8/layout/default"/>
    <dgm:cxn modelId="{18918FDF-C142-416F-8FF6-06EFA4E25A7B}" type="presOf" srcId="{B380B103-1124-4B8F-86A3-C0974C29427C}" destId="{CE4BB156-E0B7-478F-B960-BF34795101AF}" srcOrd="0" destOrd="0" presId="urn:microsoft.com/office/officeart/2005/8/layout/default"/>
    <dgm:cxn modelId="{E794ED51-4CE1-49ED-99C3-07861616A3A3}" type="presOf" srcId="{5188681C-3C7D-4FEE-8DC8-A4143EED30B5}" destId="{53CF3922-92B4-472E-A58F-3EFF9E682867}" srcOrd="0" destOrd="0" presId="urn:microsoft.com/office/officeart/2005/8/layout/default"/>
    <dgm:cxn modelId="{4E42C2DD-EBB8-4E9D-937C-475A7D85F337}" srcId="{6182E719-858B-4BD1-B88D-0A3034068536}" destId="{5188681C-3C7D-4FEE-8DC8-A4143EED30B5}" srcOrd="1" destOrd="0" parTransId="{80059EC2-C3A9-47C0-890E-0C53D89A179E}" sibTransId="{C46400A2-5CCD-431A-B757-3314F78D8094}"/>
    <dgm:cxn modelId="{F01EED9D-BF60-4AC6-A1F0-29BA3BFA016E}" srcId="{6182E719-858B-4BD1-B88D-0A3034068536}" destId="{35C5F811-D4F9-42B7-AFC4-14B68771408B}" srcOrd="2" destOrd="0" parTransId="{DC04C020-4A83-4B14-BB4C-7B4C1F54D648}" sibTransId="{C2A72024-D0D4-43EC-B039-E4152CEE2C83}"/>
    <dgm:cxn modelId="{54F2BFCF-BCE8-4834-9FAA-4D3077F6B30F}" type="presOf" srcId="{6182E719-858B-4BD1-B88D-0A3034068536}" destId="{ACB80913-6D1B-4CEC-AB33-501F5B8CF97F}" srcOrd="0" destOrd="0" presId="urn:microsoft.com/office/officeart/2005/8/layout/default"/>
    <dgm:cxn modelId="{3BAF546C-B9AF-4218-9E8E-9E31B2BD47FD}" type="presOf" srcId="{59BA1E72-C5C8-467A-9835-9C4068874405}" destId="{59A1FBD7-B947-4C83-B4B1-D4E63280DBAD}" srcOrd="0" destOrd="0" presId="urn:microsoft.com/office/officeart/2005/8/layout/default"/>
    <dgm:cxn modelId="{9C62319E-09ED-4506-AA81-70661B7B2A20}" type="presParOf" srcId="{ACB80913-6D1B-4CEC-AB33-501F5B8CF97F}" destId="{AB1044AA-BE74-4BBD-AA58-BB05999832D8}" srcOrd="0" destOrd="0" presId="urn:microsoft.com/office/officeart/2005/8/layout/default"/>
    <dgm:cxn modelId="{5CDCB752-D841-4FD6-88DE-66252BA4AAAB}" type="presParOf" srcId="{ACB80913-6D1B-4CEC-AB33-501F5B8CF97F}" destId="{88A009E7-74CC-4D68-BB8E-05E006629220}" srcOrd="1" destOrd="0" presId="urn:microsoft.com/office/officeart/2005/8/layout/default"/>
    <dgm:cxn modelId="{E20A7A8E-1C70-4AAB-A9CC-0548429686B3}" type="presParOf" srcId="{ACB80913-6D1B-4CEC-AB33-501F5B8CF97F}" destId="{53CF3922-92B4-472E-A58F-3EFF9E682867}" srcOrd="2" destOrd="0" presId="urn:microsoft.com/office/officeart/2005/8/layout/default"/>
    <dgm:cxn modelId="{287623DC-D8F0-43A5-B682-D635AE136B48}" type="presParOf" srcId="{ACB80913-6D1B-4CEC-AB33-501F5B8CF97F}" destId="{DFC70EE9-92A7-453C-A161-EA16CC2BD850}" srcOrd="3" destOrd="0" presId="urn:microsoft.com/office/officeart/2005/8/layout/default"/>
    <dgm:cxn modelId="{9D976807-51C4-48A6-8D9F-960FC93FA4E9}" type="presParOf" srcId="{ACB80913-6D1B-4CEC-AB33-501F5B8CF97F}" destId="{652E990E-5371-489D-92C0-67C9EE848B98}" srcOrd="4" destOrd="0" presId="urn:microsoft.com/office/officeart/2005/8/layout/default"/>
    <dgm:cxn modelId="{8FF66E58-2A04-4218-B8FF-6F602FF17B55}" type="presParOf" srcId="{ACB80913-6D1B-4CEC-AB33-501F5B8CF97F}" destId="{F886A99C-1120-4B2A-BF5A-3C0B87FAE1DA}" srcOrd="5" destOrd="0" presId="urn:microsoft.com/office/officeart/2005/8/layout/default"/>
    <dgm:cxn modelId="{BD797757-6390-4148-88EA-1DDB422E140A}" type="presParOf" srcId="{ACB80913-6D1B-4CEC-AB33-501F5B8CF97F}" destId="{CE4BB156-E0B7-478F-B960-BF34795101AF}" srcOrd="6" destOrd="0" presId="urn:microsoft.com/office/officeart/2005/8/layout/default"/>
    <dgm:cxn modelId="{8F03C64B-27EC-4CF1-AC59-61CF96303B66}" type="presParOf" srcId="{ACB80913-6D1B-4CEC-AB33-501F5B8CF97F}" destId="{D1330D9D-1201-42A6-BCAC-3963FDA014C2}" srcOrd="7" destOrd="0" presId="urn:microsoft.com/office/officeart/2005/8/layout/default"/>
    <dgm:cxn modelId="{EE304839-DD22-4633-ACC3-7B499493862A}" type="presParOf" srcId="{ACB80913-6D1B-4CEC-AB33-501F5B8CF97F}" destId="{84CF245E-F8E6-4CBE-8EA2-ED866AFC3E7E}" srcOrd="8" destOrd="0" presId="urn:microsoft.com/office/officeart/2005/8/layout/default"/>
    <dgm:cxn modelId="{4CCC7D77-F9EF-4271-87C0-735AA173B986}" type="presParOf" srcId="{ACB80913-6D1B-4CEC-AB33-501F5B8CF97F}" destId="{A726E085-298B-4892-B740-611DE2CD817F}" srcOrd="9" destOrd="0" presId="urn:microsoft.com/office/officeart/2005/8/layout/default"/>
    <dgm:cxn modelId="{434E9EFC-8846-4D0B-AF40-114F320A88D5}" type="presParOf" srcId="{ACB80913-6D1B-4CEC-AB33-501F5B8CF97F}" destId="{59A1FBD7-B947-4C83-B4B1-D4E63280DBA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53CFF0-5897-4682-8E14-96A29AF383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9B4FAE-DFAE-40D6-BF5E-A8681BA560FE}">
      <dgm:prSet phldrT="[Texto]"/>
      <dgm:spPr/>
      <dgm:t>
        <a:bodyPr/>
        <a:lstStyle/>
        <a:p>
          <a:r>
            <a:rPr lang="es-ES" dirty="0" smtClean="0"/>
            <a:t>Londres, Florida y Miami</a:t>
          </a:r>
          <a:endParaRPr lang="es-ES" dirty="0"/>
        </a:p>
      </dgm:t>
    </dgm:pt>
    <dgm:pt modelId="{46B5A459-5DA5-431A-985C-B4AC3EF3D819}" type="parTrans" cxnId="{91FC7F62-72F7-4563-B0BF-140B9BD01FB2}">
      <dgm:prSet/>
      <dgm:spPr/>
      <dgm:t>
        <a:bodyPr/>
        <a:lstStyle/>
        <a:p>
          <a:endParaRPr lang="es-ES"/>
        </a:p>
      </dgm:t>
    </dgm:pt>
    <dgm:pt modelId="{5B7C7EBC-C992-4598-AD8C-03038BBBE46B}" type="sibTrans" cxnId="{91FC7F62-72F7-4563-B0BF-140B9BD01FB2}">
      <dgm:prSet/>
      <dgm:spPr/>
      <dgm:t>
        <a:bodyPr/>
        <a:lstStyle/>
        <a:p>
          <a:endParaRPr lang="es-ES"/>
        </a:p>
      </dgm:t>
    </dgm:pt>
    <dgm:pt modelId="{80C2AC24-CA24-44B8-A4D6-1B861DC5E0DE}">
      <dgm:prSet phldrT="[Texto]"/>
      <dgm:spPr/>
      <dgm:t>
        <a:bodyPr/>
        <a:lstStyle/>
        <a:p>
          <a:r>
            <a:rPr lang="es-ES" dirty="0" err="1" smtClean="0"/>
            <a:t>Tübingen</a:t>
          </a:r>
          <a:r>
            <a:rPr lang="es-ES" dirty="0" smtClean="0"/>
            <a:t>, Londres e Israel</a:t>
          </a:r>
          <a:endParaRPr lang="es-ES" dirty="0"/>
        </a:p>
      </dgm:t>
    </dgm:pt>
    <dgm:pt modelId="{33297FD9-8718-416D-AB97-7370ED7653F6}" type="parTrans" cxnId="{F7807234-AF82-49A5-8318-C092AFF5E99A}">
      <dgm:prSet/>
      <dgm:spPr/>
      <dgm:t>
        <a:bodyPr/>
        <a:lstStyle/>
        <a:p>
          <a:endParaRPr lang="es-ES"/>
        </a:p>
      </dgm:t>
    </dgm:pt>
    <dgm:pt modelId="{292B610B-838D-45C6-B3EA-4480694FD385}" type="sibTrans" cxnId="{F7807234-AF82-49A5-8318-C092AFF5E99A}">
      <dgm:prSet/>
      <dgm:spPr/>
      <dgm:t>
        <a:bodyPr/>
        <a:lstStyle/>
        <a:p>
          <a:endParaRPr lang="es-ES"/>
        </a:p>
      </dgm:t>
    </dgm:pt>
    <dgm:pt modelId="{04523D95-7B56-4DA2-9F53-DB22380A8DAC}" type="pres">
      <dgm:prSet presAssocID="{CE53CFF0-5897-4682-8E14-96A29AF383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A2950B3-D92E-43C7-9EE2-1A06098E8A45}" type="pres">
      <dgm:prSet presAssocID="{CE53CFF0-5897-4682-8E14-96A29AF383E7}" presName="Name1" presStyleCnt="0"/>
      <dgm:spPr/>
    </dgm:pt>
    <dgm:pt modelId="{22B57287-4AE0-467B-A8FB-7AF362A2435F}" type="pres">
      <dgm:prSet presAssocID="{CE53CFF0-5897-4682-8E14-96A29AF383E7}" presName="cycle" presStyleCnt="0"/>
      <dgm:spPr/>
    </dgm:pt>
    <dgm:pt modelId="{A6D3D888-9F9D-475C-9185-51B3078B6C12}" type="pres">
      <dgm:prSet presAssocID="{CE53CFF0-5897-4682-8E14-96A29AF383E7}" presName="srcNode" presStyleLbl="node1" presStyleIdx="0" presStyleCnt="2"/>
      <dgm:spPr/>
    </dgm:pt>
    <dgm:pt modelId="{6B0C83A1-5871-48D4-AEC3-9D6B2FF4B8D5}" type="pres">
      <dgm:prSet presAssocID="{CE53CFF0-5897-4682-8E14-96A29AF383E7}" presName="conn" presStyleLbl="parChTrans1D2" presStyleIdx="0" presStyleCnt="1"/>
      <dgm:spPr/>
      <dgm:t>
        <a:bodyPr/>
        <a:lstStyle/>
        <a:p>
          <a:endParaRPr lang="es-ES"/>
        </a:p>
      </dgm:t>
    </dgm:pt>
    <dgm:pt modelId="{382A5F36-AA8D-4BBE-90F8-A8E297633B90}" type="pres">
      <dgm:prSet presAssocID="{CE53CFF0-5897-4682-8E14-96A29AF383E7}" presName="extraNode" presStyleLbl="node1" presStyleIdx="0" presStyleCnt="2"/>
      <dgm:spPr/>
    </dgm:pt>
    <dgm:pt modelId="{B40FF14E-939D-4D1B-A1D3-2F4D03CD0BC8}" type="pres">
      <dgm:prSet presAssocID="{CE53CFF0-5897-4682-8E14-96A29AF383E7}" presName="dstNode" presStyleLbl="node1" presStyleIdx="0" presStyleCnt="2"/>
      <dgm:spPr/>
    </dgm:pt>
    <dgm:pt modelId="{3D4F59AE-D8ED-4F46-9F04-3DBDE5484270}" type="pres">
      <dgm:prSet presAssocID="{A99B4FAE-DFAE-40D6-BF5E-A8681BA560FE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CFA488-63D6-419C-806A-30AE9E8DF78D}" type="pres">
      <dgm:prSet presAssocID="{A99B4FAE-DFAE-40D6-BF5E-A8681BA560FE}" presName="accent_1" presStyleCnt="0"/>
      <dgm:spPr/>
    </dgm:pt>
    <dgm:pt modelId="{242FF064-0641-44B9-B53D-2A55A502155E}" type="pres">
      <dgm:prSet presAssocID="{A99B4FAE-DFAE-40D6-BF5E-A8681BA560FE}" presName="accentRepeatNode" presStyleLbl="solidFgAcc1" presStyleIdx="0" presStyleCnt="2"/>
      <dgm:spPr/>
    </dgm:pt>
    <dgm:pt modelId="{AE1BE4BE-C63A-43E1-B163-E9ED51CBA84C}" type="pres">
      <dgm:prSet presAssocID="{80C2AC24-CA24-44B8-A4D6-1B861DC5E0DE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550595-B56E-4DFE-B50D-E5723A4B94AA}" type="pres">
      <dgm:prSet presAssocID="{80C2AC24-CA24-44B8-A4D6-1B861DC5E0DE}" presName="accent_2" presStyleCnt="0"/>
      <dgm:spPr/>
    </dgm:pt>
    <dgm:pt modelId="{ACB40128-54F2-4556-8002-D37AAF2D9FD7}" type="pres">
      <dgm:prSet presAssocID="{80C2AC24-CA24-44B8-A4D6-1B861DC5E0DE}" presName="accentRepeatNode" presStyleLbl="solidFgAcc1" presStyleIdx="1" presStyleCnt="2"/>
      <dgm:spPr/>
    </dgm:pt>
  </dgm:ptLst>
  <dgm:cxnLst>
    <dgm:cxn modelId="{1E63E6FA-0A7B-445B-9B9B-91E692011632}" type="presOf" srcId="{80C2AC24-CA24-44B8-A4D6-1B861DC5E0DE}" destId="{AE1BE4BE-C63A-43E1-B163-E9ED51CBA84C}" srcOrd="0" destOrd="0" presId="urn:microsoft.com/office/officeart/2008/layout/VerticalCurvedList"/>
    <dgm:cxn modelId="{49E41EF4-0682-4E61-994F-10B3EF759A1C}" type="presOf" srcId="{A99B4FAE-DFAE-40D6-BF5E-A8681BA560FE}" destId="{3D4F59AE-D8ED-4F46-9F04-3DBDE5484270}" srcOrd="0" destOrd="0" presId="urn:microsoft.com/office/officeart/2008/layout/VerticalCurvedList"/>
    <dgm:cxn modelId="{F14F9342-4D73-49C2-AFDD-E1EB91A29DCF}" type="presOf" srcId="{5B7C7EBC-C992-4598-AD8C-03038BBBE46B}" destId="{6B0C83A1-5871-48D4-AEC3-9D6B2FF4B8D5}" srcOrd="0" destOrd="0" presId="urn:microsoft.com/office/officeart/2008/layout/VerticalCurvedList"/>
    <dgm:cxn modelId="{93A7206B-EF2B-4ACE-8589-3C61DF64503D}" type="presOf" srcId="{CE53CFF0-5897-4682-8E14-96A29AF383E7}" destId="{04523D95-7B56-4DA2-9F53-DB22380A8DAC}" srcOrd="0" destOrd="0" presId="urn:microsoft.com/office/officeart/2008/layout/VerticalCurvedList"/>
    <dgm:cxn modelId="{91FC7F62-72F7-4563-B0BF-140B9BD01FB2}" srcId="{CE53CFF0-5897-4682-8E14-96A29AF383E7}" destId="{A99B4FAE-DFAE-40D6-BF5E-A8681BA560FE}" srcOrd="0" destOrd="0" parTransId="{46B5A459-5DA5-431A-985C-B4AC3EF3D819}" sibTransId="{5B7C7EBC-C992-4598-AD8C-03038BBBE46B}"/>
    <dgm:cxn modelId="{F7807234-AF82-49A5-8318-C092AFF5E99A}" srcId="{CE53CFF0-5897-4682-8E14-96A29AF383E7}" destId="{80C2AC24-CA24-44B8-A4D6-1B861DC5E0DE}" srcOrd="1" destOrd="0" parTransId="{33297FD9-8718-416D-AB97-7370ED7653F6}" sibTransId="{292B610B-838D-45C6-B3EA-4480694FD385}"/>
    <dgm:cxn modelId="{74052198-6A2B-4CAC-A4AA-E32196BAF9CC}" type="presParOf" srcId="{04523D95-7B56-4DA2-9F53-DB22380A8DAC}" destId="{5A2950B3-D92E-43C7-9EE2-1A06098E8A45}" srcOrd="0" destOrd="0" presId="urn:microsoft.com/office/officeart/2008/layout/VerticalCurvedList"/>
    <dgm:cxn modelId="{AA151E50-ED04-4BE1-B712-D5D1094A5BDE}" type="presParOf" srcId="{5A2950B3-D92E-43C7-9EE2-1A06098E8A45}" destId="{22B57287-4AE0-467B-A8FB-7AF362A2435F}" srcOrd="0" destOrd="0" presId="urn:microsoft.com/office/officeart/2008/layout/VerticalCurvedList"/>
    <dgm:cxn modelId="{A0768405-F3CD-43E1-81AD-E26A07CA1D17}" type="presParOf" srcId="{22B57287-4AE0-467B-A8FB-7AF362A2435F}" destId="{A6D3D888-9F9D-475C-9185-51B3078B6C12}" srcOrd="0" destOrd="0" presId="urn:microsoft.com/office/officeart/2008/layout/VerticalCurvedList"/>
    <dgm:cxn modelId="{1FFCC36B-4809-4B11-807B-298627402AB0}" type="presParOf" srcId="{22B57287-4AE0-467B-A8FB-7AF362A2435F}" destId="{6B0C83A1-5871-48D4-AEC3-9D6B2FF4B8D5}" srcOrd="1" destOrd="0" presId="urn:microsoft.com/office/officeart/2008/layout/VerticalCurvedList"/>
    <dgm:cxn modelId="{F4AA7B36-9971-4E51-9EE7-C37619412874}" type="presParOf" srcId="{22B57287-4AE0-467B-A8FB-7AF362A2435F}" destId="{382A5F36-AA8D-4BBE-90F8-A8E297633B90}" srcOrd="2" destOrd="0" presId="urn:microsoft.com/office/officeart/2008/layout/VerticalCurvedList"/>
    <dgm:cxn modelId="{3275231B-3BB6-44E2-9F59-19C7A29B20D1}" type="presParOf" srcId="{22B57287-4AE0-467B-A8FB-7AF362A2435F}" destId="{B40FF14E-939D-4D1B-A1D3-2F4D03CD0BC8}" srcOrd="3" destOrd="0" presId="urn:microsoft.com/office/officeart/2008/layout/VerticalCurvedList"/>
    <dgm:cxn modelId="{1C7F3D77-B87C-468A-BA58-FC2D22042AE8}" type="presParOf" srcId="{5A2950B3-D92E-43C7-9EE2-1A06098E8A45}" destId="{3D4F59AE-D8ED-4F46-9F04-3DBDE5484270}" srcOrd="1" destOrd="0" presId="urn:microsoft.com/office/officeart/2008/layout/VerticalCurvedList"/>
    <dgm:cxn modelId="{055BC49D-A58A-4024-A674-BDA093984732}" type="presParOf" srcId="{5A2950B3-D92E-43C7-9EE2-1A06098E8A45}" destId="{12CFA488-63D6-419C-806A-30AE9E8DF78D}" srcOrd="2" destOrd="0" presId="urn:microsoft.com/office/officeart/2008/layout/VerticalCurvedList"/>
    <dgm:cxn modelId="{5A7396AC-121E-46E9-B7DF-5CBFBF428302}" type="presParOf" srcId="{12CFA488-63D6-419C-806A-30AE9E8DF78D}" destId="{242FF064-0641-44B9-B53D-2A55A502155E}" srcOrd="0" destOrd="0" presId="urn:microsoft.com/office/officeart/2008/layout/VerticalCurvedList"/>
    <dgm:cxn modelId="{1D27AA19-6B32-4C1F-9AB6-EC4FBAFDFD67}" type="presParOf" srcId="{5A2950B3-D92E-43C7-9EE2-1A06098E8A45}" destId="{AE1BE4BE-C63A-43E1-B163-E9ED51CBA84C}" srcOrd="3" destOrd="0" presId="urn:microsoft.com/office/officeart/2008/layout/VerticalCurvedList"/>
    <dgm:cxn modelId="{F73F4772-51BB-442C-974A-EEDA73FA52E0}" type="presParOf" srcId="{5A2950B3-D92E-43C7-9EE2-1A06098E8A45}" destId="{C0550595-B56E-4DFE-B50D-E5723A4B94AA}" srcOrd="4" destOrd="0" presId="urn:microsoft.com/office/officeart/2008/layout/VerticalCurvedList"/>
    <dgm:cxn modelId="{0E0FE2F0-4474-4277-9EC4-072C0FF5D7EA}" type="presParOf" srcId="{C0550595-B56E-4DFE-B50D-E5723A4B94AA}" destId="{ACB40128-54F2-4556-8002-D37AAF2D9F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A7D4E3-529C-40DC-91D9-DFF42478D4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94A7BB72-6D20-473B-BC5F-4D8FCAE0E3D8}" type="pres">
      <dgm:prSet presAssocID="{73A7D4E3-529C-40DC-91D9-DFF42478D476}" presName="linearFlow" presStyleCnt="0">
        <dgm:presLayoutVars>
          <dgm:dir/>
          <dgm:resizeHandles val="exact"/>
        </dgm:presLayoutVars>
      </dgm:prSet>
      <dgm:spPr/>
    </dgm:pt>
  </dgm:ptLst>
  <dgm:cxnLst>
    <dgm:cxn modelId="{1F3A67AB-C948-4083-91C9-25910076D05B}" type="presOf" srcId="{73A7D4E3-529C-40DC-91D9-DFF42478D476}" destId="{94A7BB72-6D20-473B-BC5F-4D8FCAE0E3D8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F71C09-E006-4379-A0F5-24A3F3C815E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67F450D-8B7C-47F0-97D5-7DB975F72405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OPM1LW</a:t>
          </a:r>
          <a:endParaRPr lang="es-ES" dirty="0"/>
        </a:p>
      </dgm:t>
    </dgm:pt>
    <dgm:pt modelId="{78C12FB3-DE4D-449D-810C-1C93C987208E}" type="parTrans" cxnId="{D74117CC-15C1-412E-8A9F-626E48CB70B8}">
      <dgm:prSet/>
      <dgm:spPr/>
      <dgm:t>
        <a:bodyPr/>
        <a:lstStyle/>
        <a:p>
          <a:endParaRPr lang="es-ES"/>
        </a:p>
      </dgm:t>
    </dgm:pt>
    <dgm:pt modelId="{CC295D1D-5B5C-4D51-8BFC-C9937BE3D708}" type="sibTrans" cxnId="{D74117CC-15C1-412E-8A9F-626E48CB70B8}">
      <dgm:prSet/>
      <dgm:spPr/>
      <dgm:t>
        <a:bodyPr/>
        <a:lstStyle/>
        <a:p>
          <a:endParaRPr lang="es-ES"/>
        </a:p>
      </dgm:t>
    </dgm:pt>
    <dgm:pt modelId="{2ED10163-5C05-461C-AC07-B4A396E74722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OPM1MW</a:t>
          </a:r>
          <a:endParaRPr lang="es-ES" dirty="0"/>
        </a:p>
      </dgm:t>
    </dgm:pt>
    <dgm:pt modelId="{85FFEEE8-0415-4EF6-9BE0-CDCD49F63C00}" type="parTrans" cxnId="{F193C8DC-1792-4B86-BFB3-351506E0E14E}">
      <dgm:prSet/>
      <dgm:spPr/>
      <dgm:t>
        <a:bodyPr/>
        <a:lstStyle/>
        <a:p>
          <a:endParaRPr lang="es-ES"/>
        </a:p>
      </dgm:t>
    </dgm:pt>
    <dgm:pt modelId="{661B5F05-FB5D-4AA7-BB0D-4D6E5E6C889F}" type="sibTrans" cxnId="{F193C8DC-1792-4B86-BFB3-351506E0E14E}">
      <dgm:prSet/>
      <dgm:spPr/>
      <dgm:t>
        <a:bodyPr/>
        <a:lstStyle/>
        <a:p>
          <a:endParaRPr lang="es-ES"/>
        </a:p>
      </dgm:t>
    </dgm:pt>
    <dgm:pt modelId="{2AD3FFEF-3B37-4561-9AA1-E4EFE322C251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LCR</a:t>
          </a:r>
          <a:endParaRPr lang="es-ES" dirty="0"/>
        </a:p>
      </dgm:t>
    </dgm:pt>
    <dgm:pt modelId="{1E19BF10-9A6E-49A9-B386-C91B056A433B}" type="parTrans" cxnId="{FF41AEE2-9722-4E0B-9395-1016465F382E}">
      <dgm:prSet/>
      <dgm:spPr/>
      <dgm:t>
        <a:bodyPr/>
        <a:lstStyle/>
        <a:p>
          <a:endParaRPr lang="es-ES"/>
        </a:p>
      </dgm:t>
    </dgm:pt>
    <dgm:pt modelId="{2C610BD3-981A-4D74-A6C7-FD3ABE7D5BC0}" type="sibTrans" cxnId="{FF41AEE2-9722-4E0B-9395-1016465F382E}">
      <dgm:prSet/>
      <dgm:spPr/>
      <dgm:t>
        <a:bodyPr/>
        <a:lstStyle/>
        <a:p>
          <a:endParaRPr lang="es-ES"/>
        </a:p>
      </dgm:t>
    </dgm:pt>
    <dgm:pt modelId="{DFD1384C-EDFA-4D8C-B90B-CD8EFEAA1BA9}" type="pres">
      <dgm:prSet presAssocID="{4EF71C09-E006-4379-A0F5-24A3F3C815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43803E-ADB2-4428-A2F6-A74132F0028E}" type="pres">
      <dgm:prSet presAssocID="{467F450D-8B7C-47F0-97D5-7DB975F72405}" presName="Name5" presStyleLbl="vennNode1" presStyleIdx="0" presStyleCnt="3" custLinFactNeighborX="-5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061C97-12E9-488C-9AA1-8B7AECB4DFCA}" type="pres">
      <dgm:prSet presAssocID="{CC295D1D-5B5C-4D51-8BFC-C9937BE3D708}" presName="space" presStyleCnt="0"/>
      <dgm:spPr/>
    </dgm:pt>
    <dgm:pt modelId="{F5F4E55B-BA3E-451C-B528-2DC2EC111A37}" type="pres">
      <dgm:prSet presAssocID="{2ED10163-5C05-461C-AC07-B4A396E74722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E406C6-EE8C-49A2-BEE1-A21A300F3163}" type="pres">
      <dgm:prSet presAssocID="{661B5F05-FB5D-4AA7-BB0D-4D6E5E6C889F}" presName="space" presStyleCnt="0"/>
      <dgm:spPr/>
    </dgm:pt>
    <dgm:pt modelId="{65ADFA6D-7E97-47A8-8461-55D687FE888A}" type="pres">
      <dgm:prSet presAssocID="{2AD3FFEF-3B37-4561-9AA1-E4EFE322C251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193C8DC-1792-4B86-BFB3-351506E0E14E}" srcId="{4EF71C09-E006-4379-A0F5-24A3F3C815E9}" destId="{2ED10163-5C05-461C-AC07-B4A396E74722}" srcOrd="1" destOrd="0" parTransId="{85FFEEE8-0415-4EF6-9BE0-CDCD49F63C00}" sibTransId="{661B5F05-FB5D-4AA7-BB0D-4D6E5E6C889F}"/>
    <dgm:cxn modelId="{42000F96-7183-4F9D-B52D-2BB91469DD19}" type="presOf" srcId="{4EF71C09-E006-4379-A0F5-24A3F3C815E9}" destId="{DFD1384C-EDFA-4D8C-B90B-CD8EFEAA1BA9}" srcOrd="0" destOrd="0" presId="urn:microsoft.com/office/officeart/2005/8/layout/venn3"/>
    <dgm:cxn modelId="{89005527-0108-4628-BF77-AE54A98833C9}" type="presOf" srcId="{2AD3FFEF-3B37-4561-9AA1-E4EFE322C251}" destId="{65ADFA6D-7E97-47A8-8461-55D687FE888A}" srcOrd="0" destOrd="0" presId="urn:microsoft.com/office/officeart/2005/8/layout/venn3"/>
    <dgm:cxn modelId="{D74117CC-15C1-412E-8A9F-626E48CB70B8}" srcId="{4EF71C09-E006-4379-A0F5-24A3F3C815E9}" destId="{467F450D-8B7C-47F0-97D5-7DB975F72405}" srcOrd="0" destOrd="0" parTransId="{78C12FB3-DE4D-449D-810C-1C93C987208E}" sibTransId="{CC295D1D-5B5C-4D51-8BFC-C9937BE3D708}"/>
    <dgm:cxn modelId="{8A73C041-F631-45BE-833E-570FDD9E0405}" type="presOf" srcId="{2ED10163-5C05-461C-AC07-B4A396E74722}" destId="{F5F4E55B-BA3E-451C-B528-2DC2EC111A37}" srcOrd="0" destOrd="0" presId="urn:microsoft.com/office/officeart/2005/8/layout/venn3"/>
    <dgm:cxn modelId="{93822AF5-9233-4C87-AD51-C267D7648E09}" type="presOf" srcId="{467F450D-8B7C-47F0-97D5-7DB975F72405}" destId="{E543803E-ADB2-4428-A2F6-A74132F0028E}" srcOrd="0" destOrd="0" presId="urn:microsoft.com/office/officeart/2005/8/layout/venn3"/>
    <dgm:cxn modelId="{FF41AEE2-9722-4E0B-9395-1016465F382E}" srcId="{4EF71C09-E006-4379-A0F5-24A3F3C815E9}" destId="{2AD3FFEF-3B37-4561-9AA1-E4EFE322C251}" srcOrd="2" destOrd="0" parTransId="{1E19BF10-9A6E-49A9-B386-C91B056A433B}" sibTransId="{2C610BD3-981A-4D74-A6C7-FD3ABE7D5BC0}"/>
    <dgm:cxn modelId="{FBF75789-BEAA-4EFE-AAE6-940BA37024B0}" type="presParOf" srcId="{DFD1384C-EDFA-4D8C-B90B-CD8EFEAA1BA9}" destId="{E543803E-ADB2-4428-A2F6-A74132F0028E}" srcOrd="0" destOrd="0" presId="urn:microsoft.com/office/officeart/2005/8/layout/venn3"/>
    <dgm:cxn modelId="{AABA1CD7-2F4C-4073-B5A8-30F98D381F66}" type="presParOf" srcId="{DFD1384C-EDFA-4D8C-B90B-CD8EFEAA1BA9}" destId="{7F061C97-12E9-488C-9AA1-8B7AECB4DFCA}" srcOrd="1" destOrd="0" presId="urn:microsoft.com/office/officeart/2005/8/layout/venn3"/>
    <dgm:cxn modelId="{9B9B903B-7CB2-4BE8-BA2B-6F640C8EA185}" type="presParOf" srcId="{DFD1384C-EDFA-4D8C-B90B-CD8EFEAA1BA9}" destId="{F5F4E55B-BA3E-451C-B528-2DC2EC111A37}" srcOrd="2" destOrd="0" presId="urn:microsoft.com/office/officeart/2005/8/layout/venn3"/>
    <dgm:cxn modelId="{589FFB94-CC19-499E-A4BF-331615ECED15}" type="presParOf" srcId="{DFD1384C-EDFA-4D8C-B90B-CD8EFEAA1BA9}" destId="{8FE406C6-EE8C-49A2-BEE1-A21A300F3163}" srcOrd="3" destOrd="0" presId="urn:microsoft.com/office/officeart/2005/8/layout/venn3"/>
    <dgm:cxn modelId="{D19DF47C-2869-4B2D-A84F-95B296737E15}" type="presParOf" srcId="{DFD1384C-EDFA-4D8C-B90B-CD8EFEAA1BA9}" destId="{65ADFA6D-7E97-47A8-8461-55D687FE888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7425FE-59C5-40A7-8FFC-326C202D88D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B1E86D-14CF-4060-A14D-8CA565095CD1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Entidades</a:t>
          </a:r>
          <a:r>
            <a:rPr lang="es-ES" dirty="0" smtClean="0"/>
            <a:t> </a:t>
          </a:r>
          <a:endParaRPr lang="es-ES" dirty="0"/>
        </a:p>
      </dgm:t>
    </dgm:pt>
    <dgm:pt modelId="{D3D163D2-68C9-42C8-A2DB-CF7EA3137209}" type="parTrans" cxnId="{5688B062-6C0C-4EE1-99CF-6A98DB752F45}">
      <dgm:prSet/>
      <dgm:spPr/>
      <dgm:t>
        <a:bodyPr/>
        <a:lstStyle/>
        <a:p>
          <a:endParaRPr lang="es-ES"/>
        </a:p>
      </dgm:t>
    </dgm:pt>
    <dgm:pt modelId="{FDAA85C5-5375-417C-8A1A-8634FD18AAFE}" type="sibTrans" cxnId="{5688B062-6C0C-4EE1-99CF-6A98DB752F45}">
      <dgm:prSet/>
      <dgm:spPr/>
      <dgm:t>
        <a:bodyPr/>
        <a:lstStyle/>
        <a:p>
          <a:endParaRPr lang="es-ES"/>
        </a:p>
      </dgm:t>
    </dgm:pt>
    <dgm:pt modelId="{39665D40-3CD3-4B42-B1BA-01F7900CC78A}">
      <dgm:prSet phldrT="[Texto]" custT="1"/>
      <dgm:spPr/>
      <dgm:t>
        <a:bodyPr/>
        <a:lstStyle/>
        <a:p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Applied</a:t>
          </a:r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Genetic</a:t>
          </a:r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Technologies  </a:t>
          </a:r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Corp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62E2FBEF-C6D1-4037-9CE6-FE2854102EDB}" type="parTrans" cxnId="{15384FFF-C9BB-4262-A4B2-EF8DDDBB8B8F}">
      <dgm:prSet/>
      <dgm:spPr/>
      <dgm:t>
        <a:bodyPr/>
        <a:lstStyle/>
        <a:p>
          <a:endParaRPr lang="es-ES"/>
        </a:p>
      </dgm:t>
    </dgm:pt>
    <dgm:pt modelId="{CBFF1811-8AD0-4DB5-9B7E-A7DD9E42C3DB}" type="sibTrans" cxnId="{15384FFF-C9BB-4262-A4B2-EF8DDDBB8B8F}">
      <dgm:prSet/>
      <dgm:spPr/>
      <dgm:t>
        <a:bodyPr/>
        <a:lstStyle/>
        <a:p>
          <a:endParaRPr lang="es-ES"/>
        </a:p>
      </dgm:t>
    </dgm:pt>
    <dgm:pt modelId="{7B87BFFC-49DE-4687-9696-090D154C69C5}">
      <dgm:prSet phldrT="[Texto]" custT="1"/>
      <dgm:spPr/>
      <dgm:t>
        <a:bodyPr/>
        <a:lstStyle/>
        <a:p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National</a:t>
          </a:r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Eye</a:t>
          </a:r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Institute</a:t>
          </a:r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(NEI)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1969FFA4-08F1-41FE-BCBB-014AE26FB5B9}" type="parTrans" cxnId="{4DA79B55-006F-4484-BBD8-F1EFAB933E23}">
      <dgm:prSet/>
      <dgm:spPr/>
      <dgm:t>
        <a:bodyPr/>
        <a:lstStyle/>
        <a:p>
          <a:endParaRPr lang="es-ES"/>
        </a:p>
      </dgm:t>
    </dgm:pt>
    <dgm:pt modelId="{19483F4C-56B4-48D6-B9F2-3425AED40765}" type="sibTrans" cxnId="{4DA79B55-006F-4484-BBD8-F1EFAB933E23}">
      <dgm:prSet/>
      <dgm:spPr/>
      <dgm:t>
        <a:bodyPr/>
        <a:lstStyle/>
        <a:p>
          <a:endParaRPr lang="es-ES"/>
        </a:p>
      </dgm:t>
    </dgm:pt>
    <dgm:pt modelId="{FF573EBC-109B-48CE-8F77-6C4CED1F697C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Cronología</a:t>
          </a:r>
          <a:endParaRPr lang="es-ES" dirty="0">
            <a:latin typeface="Bahnschrift" panose="020B0502040204020203" pitchFamily="34" charset="0"/>
          </a:endParaRPr>
        </a:p>
      </dgm:t>
    </dgm:pt>
    <dgm:pt modelId="{E9778173-CB18-4FBE-9C4C-5C51E2856EE1}" type="parTrans" cxnId="{18C9D694-233E-4971-8671-80864B671851}">
      <dgm:prSet/>
      <dgm:spPr/>
      <dgm:t>
        <a:bodyPr/>
        <a:lstStyle/>
        <a:p>
          <a:endParaRPr lang="es-ES"/>
        </a:p>
      </dgm:t>
    </dgm:pt>
    <dgm:pt modelId="{153D959C-8F7E-45B9-BCB5-4840F261CAE6}" type="sibTrans" cxnId="{18C9D694-233E-4971-8671-80864B671851}">
      <dgm:prSet/>
      <dgm:spPr/>
      <dgm:t>
        <a:bodyPr/>
        <a:lstStyle/>
        <a:p>
          <a:endParaRPr lang="es-ES"/>
        </a:p>
      </dgm:t>
    </dgm:pt>
    <dgm:pt modelId="{F78FC066-EE59-404E-9D58-9728F174BDDC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febrero de 2016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E54E3413-72C4-419B-B48A-97A4BC4181B0}" type="parTrans" cxnId="{CCF19301-7D00-4007-84AC-A134C0CBE44B}">
      <dgm:prSet/>
      <dgm:spPr/>
      <dgm:t>
        <a:bodyPr/>
        <a:lstStyle/>
        <a:p>
          <a:endParaRPr lang="es-ES"/>
        </a:p>
      </dgm:t>
    </dgm:pt>
    <dgm:pt modelId="{D74248E7-43E7-4B42-BC90-4C82B2DF39DF}" type="sibTrans" cxnId="{CCF19301-7D00-4007-84AC-A134C0CBE44B}">
      <dgm:prSet/>
      <dgm:spPr/>
      <dgm:t>
        <a:bodyPr/>
        <a:lstStyle/>
        <a:p>
          <a:endParaRPr lang="es-ES"/>
        </a:p>
      </dgm:t>
    </dgm:pt>
    <dgm:pt modelId="{66B1849D-CE90-447C-8DA1-09018327CF7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Fecha estimada de primer estudio: diciembre de 2018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A17EBC7C-1FCF-4E76-9EA0-D35A2B82A6E2}" type="parTrans" cxnId="{BDC44497-8F6C-44AA-B23A-2C37AD79C607}">
      <dgm:prSet/>
      <dgm:spPr/>
      <dgm:t>
        <a:bodyPr/>
        <a:lstStyle/>
        <a:p>
          <a:endParaRPr lang="es-ES"/>
        </a:p>
      </dgm:t>
    </dgm:pt>
    <dgm:pt modelId="{5E46C4B2-BFEA-4172-8C66-E81FB1C0CD7F}" type="sibTrans" cxnId="{BDC44497-8F6C-44AA-B23A-2C37AD79C607}">
      <dgm:prSet/>
      <dgm:spPr/>
      <dgm:t>
        <a:bodyPr/>
        <a:lstStyle/>
        <a:p>
          <a:endParaRPr lang="es-ES"/>
        </a:p>
      </dgm:t>
    </dgm:pt>
    <dgm:pt modelId="{9DDFA09A-8D76-43FF-ACDE-30FE62B98C50}">
      <dgm:prSet phldrT="[Texto]"/>
      <dgm:spPr/>
      <dgm:t>
        <a:bodyPr/>
        <a:lstStyle/>
        <a:p>
          <a:r>
            <a:rPr lang="es-ES" dirty="0" smtClean="0">
              <a:latin typeface="Bahnschrift" panose="020B0502040204020203" pitchFamily="34" charset="0"/>
            </a:rPr>
            <a:t>Criterios generales</a:t>
          </a:r>
          <a:endParaRPr lang="es-ES" dirty="0">
            <a:latin typeface="Bahnschrift" panose="020B0502040204020203" pitchFamily="34" charset="0"/>
          </a:endParaRPr>
        </a:p>
      </dgm:t>
    </dgm:pt>
    <dgm:pt modelId="{8BF05724-BF6F-411A-A8DC-DFBE634EF3EA}" type="parTrans" cxnId="{08F6A9D4-6127-41FE-9113-108DC8FF55FE}">
      <dgm:prSet/>
      <dgm:spPr/>
      <dgm:t>
        <a:bodyPr/>
        <a:lstStyle/>
        <a:p>
          <a:endParaRPr lang="es-ES"/>
        </a:p>
      </dgm:t>
    </dgm:pt>
    <dgm:pt modelId="{FFAA5A4F-ACA5-4073-9DDA-AB314281A41F}" type="sibTrans" cxnId="{08F6A9D4-6127-41FE-9113-108DC8FF55FE}">
      <dgm:prSet/>
      <dgm:spPr/>
      <dgm:t>
        <a:bodyPr/>
        <a:lstStyle/>
        <a:p>
          <a:endParaRPr lang="es-ES"/>
        </a:p>
      </dgm:t>
    </dgm:pt>
    <dgm:pt modelId="{8DB8B76B-B6A1-4C09-9520-93D76701273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Diagnóstico confirmado en CNGB3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98BA3B41-F7AE-41C6-A659-160E6500A45C}" type="parTrans" cxnId="{FE977B95-48FD-4604-81BB-055EE74180E9}">
      <dgm:prSet/>
      <dgm:spPr/>
      <dgm:t>
        <a:bodyPr/>
        <a:lstStyle/>
        <a:p>
          <a:endParaRPr lang="es-ES"/>
        </a:p>
      </dgm:t>
    </dgm:pt>
    <dgm:pt modelId="{68CF0610-5009-4589-B89C-D900D74898CB}" type="sibTrans" cxnId="{FE977B95-48FD-4604-81BB-055EE74180E9}">
      <dgm:prSet/>
      <dgm:spPr/>
      <dgm:t>
        <a:bodyPr/>
        <a:lstStyle/>
        <a:p>
          <a:endParaRPr lang="es-ES"/>
        </a:p>
      </dgm:t>
    </dgm:pt>
    <dgm:pt modelId="{42461ADF-D294-474E-85BB-E2634707FB2E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Fecha estimada de estudio completo: diciembre de 2022 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AA7354C3-3816-4D10-A49E-C87B6029A065}" type="parTrans" cxnId="{71F8950D-5AE2-4387-8D9B-CA8C035F3F6A}">
      <dgm:prSet/>
      <dgm:spPr/>
      <dgm:t>
        <a:bodyPr/>
        <a:lstStyle/>
        <a:p>
          <a:endParaRPr lang="es-ES"/>
        </a:p>
      </dgm:t>
    </dgm:pt>
    <dgm:pt modelId="{151AA240-CC45-4B65-A70C-5CC70142B9D9}" type="sibTrans" cxnId="{71F8950D-5AE2-4387-8D9B-CA8C035F3F6A}">
      <dgm:prSet/>
      <dgm:spPr/>
      <dgm:t>
        <a:bodyPr/>
        <a:lstStyle/>
        <a:p>
          <a:endParaRPr lang="es-ES"/>
        </a:p>
      </dgm:t>
    </dgm:pt>
    <dgm:pt modelId="{DB0A71A2-9085-40E1-9DB2-7E5F8F3AF21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Hombres y mujeres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C468B195-E5B8-46BB-A3A4-0683C2D7B6FC}" type="parTrans" cxnId="{E2EBAE74-42C4-4E38-B0FC-1D1676FE27FD}">
      <dgm:prSet/>
      <dgm:spPr/>
      <dgm:t>
        <a:bodyPr/>
        <a:lstStyle/>
        <a:p>
          <a:endParaRPr lang="es-ES"/>
        </a:p>
      </dgm:t>
    </dgm:pt>
    <dgm:pt modelId="{3C17E022-0E49-4361-80C2-7C20E0EEE770}" type="sibTrans" cxnId="{E2EBAE74-42C4-4E38-B0FC-1D1676FE27FD}">
      <dgm:prSet/>
      <dgm:spPr/>
      <dgm:t>
        <a:bodyPr/>
        <a:lstStyle/>
        <a:p>
          <a:endParaRPr lang="es-ES"/>
        </a:p>
      </dgm:t>
    </dgm:pt>
    <dgm:pt modelId="{D46DF22A-AAA6-4B99-BDE4-983BFFABEFB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Edades para el estudio: a partir de 6 años</a:t>
          </a:r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D684E463-0012-4A4F-B3AE-4538332AA90A}" type="parTrans" cxnId="{8BF21E84-32A2-4C2E-BF96-98AC47C468FA}">
      <dgm:prSet/>
      <dgm:spPr/>
      <dgm:t>
        <a:bodyPr/>
        <a:lstStyle/>
        <a:p>
          <a:endParaRPr lang="es-ES"/>
        </a:p>
      </dgm:t>
    </dgm:pt>
    <dgm:pt modelId="{19A88807-2C93-4474-816D-D71D88D79157}" type="sibTrans" cxnId="{8BF21E84-32A2-4C2E-BF96-98AC47C468FA}">
      <dgm:prSet/>
      <dgm:spPr/>
      <dgm:t>
        <a:bodyPr/>
        <a:lstStyle/>
        <a:p>
          <a:endParaRPr lang="es-ES"/>
        </a:p>
      </dgm:t>
    </dgm:pt>
    <dgm:pt modelId="{F7BB2CB1-CE1A-4FCF-95F3-E359EC8E700B}">
      <dgm:prSet phldrT="[Texto]"/>
      <dgm:spPr/>
      <dgm:t>
        <a:bodyPr/>
        <a:lstStyle/>
        <a:p>
          <a:endParaRPr lang="es-ES" sz="1700" dirty="0">
            <a:latin typeface="Bahnschrift" panose="020B0502040204020203" pitchFamily="34" charset="0"/>
          </a:endParaRPr>
        </a:p>
      </dgm:t>
    </dgm:pt>
    <dgm:pt modelId="{8EFC71F6-48E7-4856-A727-3C059481AA1C}" type="parTrans" cxnId="{854B73F3-6A8B-4BE9-B151-CEAD32B60A16}">
      <dgm:prSet/>
      <dgm:spPr/>
      <dgm:t>
        <a:bodyPr/>
        <a:lstStyle/>
        <a:p>
          <a:endParaRPr lang="es-ES"/>
        </a:p>
      </dgm:t>
    </dgm:pt>
    <dgm:pt modelId="{538F4A7F-74DE-40DE-8829-2DA62F08422E}" type="sibTrans" cxnId="{854B73F3-6A8B-4BE9-B151-CEAD32B60A16}">
      <dgm:prSet/>
      <dgm:spPr/>
      <dgm:t>
        <a:bodyPr/>
        <a:lstStyle/>
        <a:p>
          <a:endParaRPr lang="es-ES"/>
        </a:p>
      </dgm:t>
    </dgm:pt>
    <dgm:pt modelId="{347EDD64-D538-43EB-991B-0D24566BB4F9}">
      <dgm:prSet phldrT="[Texto]" custT="1"/>
      <dgm:spPr/>
      <dgm:t>
        <a:bodyPr/>
        <a:lstStyle/>
        <a:p>
          <a:endParaRPr lang="es-ES" sz="20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gm:t>
    </dgm:pt>
    <dgm:pt modelId="{28DF9E13-42C8-4507-8A78-FA59345C5257}" type="parTrans" cxnId="{0497CE05-5AE1-4021-8C98-AF87961728D9}">
      <dgm:prSet/>
      <dgm:spPr/>
    </dgm:pt>
    <dgm:pt modelId="{455AADD2-E0F9-4199-B960-2CF386968BD4}" type="sibTrans" cxnId="{0497CE05-5AE1-4021-8C98-AF87961728D9}">
      <dgm:prSet/>
      <dgm:spPr/>
    </dgm:pt>
    <dgm:pt modelId="{4BB7B0F6-2682-410D-9846-A26B06421559}" type="pres">
      <dgm:prSet presAssocID="{127425FE-59C5-40A7-8FFC-326C202D88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010DB14-B3F3-4CB9-BBD8-B1FF69541725}" type="pres">
      <dgm:prSet presAssocID="{FEB1E86D-14CF-4060-A14D-8CA565095CD1}" presName="composite" presStyleCnt="0"/>
      <dgm:spPr/>
    </dgm:pt>
    <dgm:pt modelId="{6F65F2FA-187B-4BD1-B3A5-D2AD1C727F74}" type="pres">
      <dgm:prSet presAssocID="{FEB1E86D-14CF-4060-A14D-8CA565095CD1}" presName="parTx" presStyleLbl="alignNode1" presStyleIdx="0" presStyleCnt="3" custLinFactNeighborX="298" custLinFactNeighborY="-259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1CAB58-23EE-4B61-9935-586BAA55517F}" type="pres">
      <dgm:prSet presAssocID="{FEB1E86D-14CF-4060-A14D-8CA565095CD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4149F0-A421-457D-B3B3-4C0718868CF7}" type="pres">
      <dgm:prSet presAssocID="{FDAA85C5-5375-417C-8A1A-8634FD18AAFE}" presName="space" presStyleCnt="0"/>
      <dgm:spPr/>
    </dgm:pt>
    <dgm:pt modelId="{3C23BB3C-F73C-480B-9BA2-F871EA4D8E6A}" type="pres">
      <dgm:prSet presAssocID="{FF573EBC-109B-48CE-8F77-6C4CED1F697C}" presName="composite" presStyleCnt="0"/>
      <dgm:spPr/>
    </dgm:pt>
    <dgm:pt modelId="{F818C1B8-004D-4C4C-BE2E-CB17D41E6358}" type="pres">
      <dgm:prSet presAssocID="{FF573EBC-109B-48CE-8F77-6C4CED1F697C}" presName="parTx" presStyleLbl="alignNode1" presStyleIdx="1" presStyleCnt="3" custLinFactNeighborX="-298" custLinFactNeighborY="-280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8A250A-1CD4-43A6-97AA-BA547E775774}" type="pres">
      <dgm:prSet presAssocID="{FF573EBC-109B-48CE-8F77-6C4CED1F697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7AF73B-323C-41BF-A1BB-CEAFD01158C7}" type="pres">
      <dgm:prSet presAssocID="{153D959C-8F7E-45B9-BCB5-4840F261CAE6}" presName="space" presStyleCnt="0"/>
      <dgm:spPr/>
    </dgm:pt>
    <dgm:pt modelId="{9B72814B-3EF0-499B-A991-7B01DAEDA20D}" type="pres">
      <dgm:prSet presAssocID="{9DDFA09A-8D76-43FF-ACDE-30FE62B98C50}" presName="composite" presStyleCnt="0"/>
      <dgm:spPr/>
    </dgm:pt>
    <dgm:pt modelId="{5C14A665-A9FE-4F78-88B7-02C259828D1F}" type="pres">
      <dgm:prSet presAssocID="{9DDFA09A-8D76-43FF-ACDE-30FE62B98C50}" presName="parTx" presStyleLbl="alignNode1" presStyleIdx="2" presStyleCnt="3" custLinFactNeighborY="-30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E2F719-4F7C-4A1D-BA47-A51883BD4B9B}" type="pres">
      <dgm:prSet presAssocID="{9DDFA09A-8D76-43FF-ACDE-30FE62B98C50}" presName="desTx" presStyleLbl="alignAccFollowNode1" presStyleIdx="2" presStyleCnt="3" custScaleX="1006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977B95-48FD-4604-81BB-055EE74180E9}" srcId="{9DDFA09A-8D76-43FF-ACDE-30FE62B98C50}" destId="{8DB8B76B-B6A1-4C09-9520-93D76701273B}" srcOrd="0" destOrd="0" parTransId="{98BA3B41-F7AE-41C6-A659-160E6500A45C}" sibTransId="{68CF0610-5009-4589-B89C-D900D74898CB}"/>
    <dgm:cxn modelId="{BC785534-4BA0-441E-84AE-6B03E49E7B25}" type="presOf" srcId="{39665D40-3CD3-4B42-B1BA-01F7900CC78A}" destId="{831CAB58-23EE-4B61-9935-586BAA55517F}" srcOrd="0" destOrd="0" presId="urn:microsoft.com/office/officeart/2005/8/layout/hList1"/>
    <dgm:cxn modelId="{8A6A29E1-01D8-4D23-9D7D-7711026FBB56}" type="presOf" srcId="{F78FC066-EE59-404E-9D58-9728F174BDDC}" destId="{F18A250A-1CD4-43A6-97AA-BA547E775774}" srcOrd="0" destOrd="0" presId="urn:microsoft.com/office/officeart/2005/8/layout/hList1"/>
    <dgm:cxn modelId="{15384FFF-C9BB-4262-A4B2-EF8DDDBB8B8F}" srcId="{FEB1E86D-14CF-4060-A14D-8CA565095CD1}" destId="{39665D40-3CD3-4B42-B1BA-01F7900CC78A}" srcOrd="0" destOrd="0" parTransId="{62E2FBEF-C6D1-4037-9CE6-FE2854102EDB}" sibTransId="{CBFF1811-8AD0-4DB5-9B7E-A7DD9E42C3DB}"/>
    <dgm:cxn modelId="{BDC44497-8F6C-44AA-B23A-2C37AD79C607}" srcId="{FF573EBC-109B-48CE-8F77-6C4CED1F697C}" destId="{66B1849D-CE90-447C-8DA1-09018327CF7A}" srcOrd="1" destOrd="0" parTransId="{A17EBC7C-1FCF-4E76-9EA0-D35A2B82A6E2}" sibTransId="{5E46C4B2-BFEA-4172-8C66-E81FB1C0CD7F}"/>
    <dgm:cxn modelId="{E2EBAE74-42C4-4E38-B0FC-1D1676FE27FD}" srcId="{9DDFA09A-8D76-43FF-ACDE-30FE62B98C50}" destId="{DB0A71A2-9085-40E1-9DB2-7E5F8F3AF21A}" srcOrd="2" destOrd="0" parTransId="{C468B195-E5B8-46BB-A3A4-0683C2D7B6FC}" sibTransId="{3C17E022-0E49-4361-80C2-7C20E0EEE770}"/>
    <dgm:cxn modelId="{08F6A9D4-6127-41FE-9113-108DC8FF55FE}" srcId="{127425FE-59C5-40A7-8FFC-326C202D88D8}" destId="{9DDFA09A-8D76-43FF-ACDE-30FE62B98C50}" srcOrd="2" destOrd="0" parTransId="{8BF05724-BF6F-411A-A8DC-DFBE634EF3EA}" sibTransId="{FFAA5A4F-ACA5-4073-9DDA-AB314281A41F}"/>
    <dgm:cxn modelId="{854B73F3-6A8B-4BE9-B151-CEAD32B60A16}" srcId="{9DDFA09A-8D76-43FF-ACDE-30FE62B98C50}" destId="{F7BB2CB1-CE1A-4FCF-95F3-E359EC8E700B}" srcOrd="3" destOrd="0" parTransId="{8EFC71F6-48E7-4856-A727-3C059481AA1C}" sibTransId="{538F4A7F-74DE-40DE-8829-2DA62F08422E}"/>
    <dgm:cxn modelId="{8BF21E84-32A2-4C2E-BF96-98AC47C468FA}" srcId="{9DDFA09A-8D76-43FF-ACDE-30FE62B98C50}" destId="{D46DF22A-AAA6-4B99-BDE4-983BFFABEFBD}" srcOrd="1" destOrd="0" parTransId="{D684E463-0012-4A4F-B3AE-4538332AA90A}" sibTransId="{19A88807-2C93-4474-816D-D71D88D79157}"/>
    <dgm:cxn modelId="{ACE5247A-9B3C-4F19-82A5-0C84C10E284D}" type="presOf" srcId="{F7BB2CB1-CE1A-4FCF-95F3-E359EC8E700B}" destId="{AEE2F719-4F7C-4A1D-BA47-A51883BD4B9B}" srcOrd="0" destOrd="3" presId="urn:microsoft.com/office/officeart/2005/8/layout/hList1"/>
    <dgm:cxn modelId="{4DA79B55-006F-4484-BBD8-F1EFAB933E23}" srcId="{FEB1E86D-14CF-4060-A14D-8CA565095CD1}" destId="{7B87BFFC-49DE-4687-9696-090D154C69C5}" srcOrd="2" destOrd="0" parTransId="{1969FFA4-08F1-41FE-BCBB-014AE26FB5B9}" sibTransId="{19483F4C-56B4-48D6-B9F2-3425AED40765}"/>
    <dgm:cxn modelId="{CCF19301-7D00-4007-84AC-A134C0CBE44B}" srcId="{FF573EBC-109B-48CE-8F77-6C4CED1F697C}" destId="{F78FC066-EE59-404E-9D58-9728F174BDDC}" srcOrd="0" destOrd="0" parTransId="{E54E3413-72C4-419B-B48A-97A4BC4181B0}" sibTransId="{D74248E7-43E7-4B42-BC90-4C82B2DF39DF}"/>
    <dgm:cxn modelId="{BA42462B-2CD9-4546-BBEC-697D3B6911C2}" type="presOf" srcId="{9DDFA09A-8D76-43FF-ACDE-30FE62B98C50}" destId="{5C14A665-A9FE-4F78-88B7-02C259828D1F}" srcOrd="0" destOrd="0" presId="urn:microsoft.com/office/officeart/2005/8/layout/hList1"/>
    <dgm:cxn modelId="{3F5F6E18-612C-4FD0-8BEF-2F46F3ED35CC}" type="presOf" srcId="{66B1849D-CE90-447C-8DA1-09018327CF7A}" destId="{F18A250A-1CD4-43A6-97AA-BA547E775774}" srcOrd="0" destOrd="1" presId="urn:microsoft.com/office/officeart/2005/8/layout/hList1"/>
    <dgm:cxn modelId="{D6576A37-A39D-4742-8D70-8E19197DD840}" type="presOf" srcId="{347EDD64-D538-43EB-991B-0D24566BB4F9}" destId="{831CAB58-23EE-4B61-9935-586BAA55517F}" srcOrd="0" destOrd="1" presId="urn:microsoft.com/office/officeart/2005/8/layout/hList1"/>
    <dgm:cxn modelId="{614E21D9-46C0-4B12-83A9-0305C4BAB4EA}" type="presOf" srcId="{127425FE-59C5-40A7-8FFC-326C202D88D8}" destId="{4BB7B0F6-2682-410D-9846-A26B06421559}" srcOrd="0" destOrd="0" presId="urn:microsoft.com/office/officeart/2005/8/layout/hList1"/>
    <dgm:cxn modelId="{18C9D694-233E-4971-8671-80864B671851}" srcId="{127425FE-59C5-40A7-8FFC-326C202D88D8}" destId="{FF573EBC-109B-48CE-8F77-6C4CED1F697C}" srcOrd="1" destOrd="0" parTransId="{E9778173-CB18-4FBE-9C4C-5C51E2856EE1}" sibTransId="{153D959C-8F7E-45B9-BCB5-4840F261CAE6}"/>
    <dgm:cxn modelId="{0414BB5D-3A7E-4125-8591-181D58398C41}" type="presOf" srcId="{42461ADF-D294-474E-85BB-E2634707FB2E}" destId="{F18A250A-1CD4-43A6-97AA-BA547E775774}" srcOrd="0" destOrd="2" presId="urn:microsoft.com/office/officeart/2005/8/layout/hList1"/>
    <dgm:cxn modelId="{71F8950D-5AE2-4387-8D9B-CA8C035F3F6A}" srcId="{FF573EBC-109B-48CE-8F77-6C4CED1F697C}" destId="{42461ADF-D294-474E-85BB-E2634707FB2E}" srcOrd="2" destOrd="0" parTransId="{AA7354C3-3816-4D10-A49E-C87B6029A065}" sibTransId="{151AA240-CC45-4B65-A70C-5CC70142B9D9}"/>
    <dgm:cxn modelId="{9536E6C4-7E4F-42D8-9780-A24BF397BFB6}" type="presOf" srcId="{7B87BFFC-49DE-4687-9696-090D154C69C5}" destId="{831CAB58-23EE-4B61-9935-586BAA55517F}" srcOrd="0" destOrd="2" presId="urn:microsoft.com/office/officeart/2005/8/layout/hList1"/>
    <dgm:cxn modelId="{B077F3D2-52AC-4A24-8F69-D0EB5439D736}" type="presOf" srcId="{DB0A71A2-9085-40E1-9DB2-7E5F8F3AF21A}" destId="{AEE2F719-4F7C-4A1D-BA47-A51883BD4B9B}" srcOrd="0" destOrd="2" presId="urn:microsoft.com/office/officeart/2005/8/layout/hList1"/>
    <dgm:cxn modelId="{D199B653-EE86-4549-A92C-EB22EF01A91A}" type="presOf" srcId="{D46DF22A-AAA6-4B99-BDE4-983BFFABEFBD}" destId="{AEE2F719-4F7C-4A1D-BA47-A51883BD4B9B}" srcOrd="0" destOrd="1" presId="urn:microsoft.com/office/officeart/2005/8/layout/hList1"/>
    <dgm:cxn modelId="{1C14F98B-898D-45AF-AA2D-4F4B055BFCAF}" type="presOf" srcId="{8DB8B76B-B6A1-4C09-9520-93D76701273B}" destId="{AEE2F719-4F7C-4A1D-BA47-A51883BD4B9B}" srcOrd="0" destOrd="0" presId="urn:microsoft.com/office/officeart/2005/8/layout/hList1"/>
    <dgm:cxn modelId="{274BC7B5-8AD0-4368-B1E2-83EE4452B2DC}" type="presOf" srcId="{FEB1E86D-14CF-4060-A14D-8CA565095CD1}" destId="{6F65F2FA-187B-4BD1-B3A5-D2AD1C727F74}" srcOrd="0" destOrd="0" presId="urn:microsoft.com/office/officeart/2005/8/layout/hList1"/>
    <dgm:cxn modelId="{070C4411-57DF-46C0-9650-606F376EC536}" type="presOf" srcId="{FF573EBC-109B-48CE-8F77-6C4CED1F697C}" destId="{F818C1B8-004D-4C4C-BE2E-CB17D41E6358}" srcOrd="0" destOrd="0" presId="urn:microsoft.com/office/officeart/2005/8/layout/hList1"/>
    <dgm:cxn modelId="{0497CE05-5AE1-4021-8C98-AF87961728D9}" srcId="{FEB1E86D-14CF-4060-A14D-8CA565095CD1}" destId="{347EDD64-D538-43EB-991B-0D24566BB4F9}" srcOrd="1" destOrd="0" parTransId="{28DF9E13-42C8-4507-8A78-FA59345C5257}" sibTransId="{455AADD2-E0F9-4199-B960-2CF386968BD4}"/>
    <dgm:cxn modelId="{5688B062-6C0C-4EE1-99CF-6A98DB752F45}" srcId="{127425FE-59C5-40A7-8FFC-326C202D88D8}" destId="{FEB1E86D-14CF-4060-A14D-8CA565095CD1}" srcOrd="0" destOrd="0" parTransId="{D3D163D2-68C9-42C8-A2DB-CF7EA3137209}" sibTransId="{FDAA85C5-5375-417C-8A1A-8634FD18AAFE}"/>
    <dgm:cxn modelId="{F9244CE4-FE41-423A-A062-38FD237DCC15}" type="presParOf" srcId="{4BB7B0F6-2682-410D-9846-A26B06421559}" destId="{6010DB14-B3F3-4CB9-BBD8-B1FF69541725}" srcOrd="0" destOrd="0" presId="urn:microsoft.com/office/officeart/2005/8/layout/hList1"/>
    <dgm:cxn modelId="{7FAE3DF7-9375-485B-BA09-0041324D6B17}" type="presParOf" srcId="{6010DB14-B3F3-4CB9-BBD8-B1FF69541725}" destId="{6F65F2FA-187B-4BD1-B3A5-D2AD1C727F74}" srcOrd="0" destOrd="0" presId="urn:microsoft.com/office/officeart/2005/8/layout/hList1"/>
    <dgm:cxn modelId="{9E430F59-F8E4-4CCC-9414-E8D2E386364E}" type="presParOf" srcId="{6010DB14-B3F3-4CB9-BBD8-B1FF69541725}" destId="{831CAB58-23EE-4B61-9935-586BAA55517F}" srcOrd="1" destOrd="0" presId="urn:microsoft.com/office/officeart/2005/8/layout/hList1"/>
    <dgm:cxn modelId="{B58B2D4D-60D5-448F-8244-44BC0114DB4E}" type="presParOf" srcId="{4BB7B0F6-2682-410D-9846-A26B06421559}" destId="{E74149F0-A421-457D-B3B3-4C0718868CF7}" srcOrd="1" destOrd="0" presId="urn:microsoft.com/office/officeart/2005/8/layout/hList1"/>
    <dgm:cxn modelId="{EA3743EE-2DB9-49BE-9B1A-2380163C1068}" type="presParOf" srcId="{4BB7B0F6-2682-410D-9846-A26B06421559}" destId="{3C23BB3C-F73C-480B-9BA2-F871EA4D8E6A}" srcOrd="2" destOrd="0" presId="urn:microsoft.com/office/officeart/2005/8/layout/hList1"/>
    <dgm:cxn modelId="{4DD7C7A2-8F6E-45B1-880F-19B7DDB8B9FC}" type="presParOf" srcId="{3C23BB3C-F73C-480B-9BA2-F871EA4D8E6A}" destId="{F818C1B8-004D-4C4C-BE2E-CB17D41E6358}" srcOrd="0" destOrd="0" presId="urn:microsoft.com/office/officeart/2005/8/layout/hList1"/>
    <dgm:cxn modelId="{8AB96814-3923-428F-826F-C2FAB0E896B8}" type="presParOf" srcId="{3C23BB3C-F73C-480B-9BA2-F871EA4D8E6A}" destId="{F18A250A-1CD4-43A6-97AA-BA547E775774}" srcOrd="1" destOrd="0" presId="urn:microsoft.com/office/officeart/2005/8/layout/hList1"/>
    <dgm:cxn modelId="{2834D86B-570F-4621-9E5F-C585A2C8F168}" type="presParOf" srcId="{4BB7B0F6-2682-410D-9846-A26B06421559}" destId="{7B7AF73B-323C-41BF-A1BB-CEAFD01158C7}" srcOrd="3" destOrd="0" presId="urn:microsoft.com/office/officeart/2005/8/layout/hList1"/>
    <dgm:cxn modelId="{846716F2-E6A6-43E7-B689-B5849252BF41}" type="presParOf" srcId="{4BB7B0F6-2682-410D-9846-A26B06421559}" destId="{9B72814B-3EF0-499B-A991-7B01DAEDA20D}" srcOrd="4" destOrd="0" presId="urn:microsoft.com/office/officeart/2005/8/layout/hList1"/>
    <dgm:cxn modelId="{59E7577E-85B4-499F-8108-479E6C28ACCA}" type="presParOf" srcId="{9B72814B-3EF0-499B-A991-7B01DAEDA20D}" destId="{5C14A665-A9FE-4F78-88B7-02C259828D1F}" srcOrd="0" destOrd="0" presId="urn:microsoft.com/office/officeart/2005/8/layout/hList1"/>
    <dgm:cxn modelId="{D186CB27-2EBC-4EE2-B6CE-A24CD195C5FF}" type="presParOf" srcId="{9B72814B-3EF0-499B-A991-7B01DAEDA20D}" destId="{AEE2F719-4F7C-4A1D-BA47-A51883BD4B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044AA-BE74-4BBD-AA58-BB05999832D8}">
      <dsp:nvSpPr>
        <dsp:cNvPr id="0" name=""/>
        <dsp:cNvSpPr/>
      </dsp:nvSpPr>
      <dsp:spPr>
        <a:xfrm>
          <a:off x="58579" y="431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ATF6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58579" y="431"/>
        <a:ext cx="1533337" cy="920002"/>
      </dsp:txXfrm>
    </dsp:sp>
    <dsp:sp modelId="{53CF3922-92B4-472E-A58F-3EFF9E682867}">
      <dsp:nvSpPr>
        <dsp:cNvPr id="0" name=""/>
        <dsp:cNvSpPr/>
      </dsp:nvSpPr>
      <dsp:spPr>
        <a:xfrm>
          <a:off x="1745250" y="431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CNAT2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1745250" y="431"/>
        <a:ext cx="1533337" cy="920002"/>
      </dsp:txXfrm>
    </dsp:sp>
    <dsp:sp modelId="{652E990E-5371-489D-92C0-67C9EE848B98}">
      <dsp:nvSpPr>
        <dsp:cNvPr id="0" name=""/>
        <dsp:cNvSpPr/>
      </dsp:nvSpPr>
      <dsp:spPr>
        <a:xfrm>
          <a:off x="58579" y="1073767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CNGB3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58579" y="1073767"/>
        <a:ext cx="1533337" cy="920002"/>
      </dsp:txXfrm>
    </dsp:sp>
    <dsp:sp modelId="{CE4BB156-E0B7-478F-B960-BF34795101AF}">
      <dsp:nvSpPr>
        <dsp:cNvPr id="0" name=""/>
        <dsp:cNvSpPr/>
      </dsp:nvSpPr>
      <dsp:spPr>
        <a:xfrm>
          <a:off x="1745250" y="1073767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PDE6C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1745250" y="1073767"/>
        <a:ext cx="1533337" cy="920002"/>
      </dsp:txXfrm>
    </dsp:sp>
    <dsp:sp modelId="{84CF245E-F8E6-4CBE-8EA2-ED866AFC3E7E}">
      <dsp:nvSpPr>
        <dsp:cNvPr id="0" name=""/>
        <dsp:cNvSpPr/>
      </dsp:nvSpPr>
      <dsp:spPr>
        <a:xfrm>
          <a:off x="58579" y="2147103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CNGA3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58579" y="2147103"/>
        <a:ext cx="1533337" cy="920002"/>
      </dsp:txXfrm>
    </dsp:sp>
    <dsp:sp modelId="{59A1FBD7-B947-4C83-B4B1-D4E63280DBAD}">
      <dsp:nvSpPr>
        <dsp:cNvPr id="0" name=""/>
        <dsp:cNvSpPr/>
      </dsp:nvSpPr>
      <dsp:spPr>
        <a:xfrm>
          <a:off x="1745250" y="2147103"/>
          <a:ext cx="1533337" cy="920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Bahnschrift" panose="020B0502040204020203" pitchFamily="34" charset="0"/>
            </a:rPr>
            <a:t>PDE6H</a:t>
          </a:r>
          <a:endParaRPr lang="es-ES" sz="2400" kern="1200" dirty="0">
            <a:latin typeface="Bahnschrift" panose="020B0502040204020203" pitchFamily="34" charset="0"/>
          </a:endParaRPr>
        </a:p>
      </dsp:txBody>
      <dsp:txXfrm>
        <a:off x="1745250" y="2147103"/>
        <a:ext cx="1533337" cy="920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C83A1-5871-48D4-AEC3-9D6B2FF4B8D5}">
      <dsp:nvSpPr>
        <dsp:cNvPr id="0" name=""/>
        <dsp:cNvSpPr/>
      </dsp:nvSpPr>
      <dsp:spPr>
        <a:xfrm>
          <a:off x="-3724282" y="-576074"/>
          <a:ext cx="4470024" cy="4470024"/>
        </a:xfrm>
        <a:prstGeom prst="blockArc">
          <a:avLst>
            <a:gd name="adj1" fmla="val 18900000"/>
            <a:gd name="adj2" fmla="val 2700000"/>
            <a:gd name="adj3" fmla="val 483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F59AE-D8ED-4F46-9F04-3DBDE5484270}">
      <dsp:nvSpPr>
        <dsp:cNvPr id="0" name=""/>
        <dsp:cNvSpPr/>
      </dsp:nvSpPr>
      <dsp:spPr>
        <a:xfrm>
          <a:off x="609908" y="473991"/>
          <a:ext cx="5292636" cy="947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235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Londres, Florida y Miami</a:t>
          </a:r>
          <a:endParaRPr lang="es-ES" sz="3300" kern="1200" dirty="0"/>
        </a:p>
      </dsp:txBody>
      <dsp:txXfrm>
        <a:off x="609908" y="473991"/>
        <a:ext cx="5292636" cy="947850"/>
      </dsp:txXfrm>
    </dsp:sp>
    <dsp:sp modelId="{242FF064-0641-44B9-B53D-2A55A502155E}">
      <dsp:nvSpPr>
        <dsp:cNvPr id="0" name=""/>
        <dsp:cNvSpPr/>
      </dsp:nvSpPr>
      <dsp:spPr>
        <a:xfrm>
          <a:off x="17501" y="355510"/>
          <a:ext cx="1184813" cy="11848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BE4BE-C63A-43E1-B163-E9ED51CBA84C}">
      <dsp:nvSpPr>
        <dsp:cNvPr id="0" name=""/>
        <dsp:cNvSpPr/>
      </dsp:nvSpPr>
      <dsp:spPr>
        <a:xfrm>
          <a:off x="609908" y="1896032"/>
          <a:ext cx="5292636" cy="947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235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err="1" smtClean="0"/>
            <a:t>Tübingen</a:t>
          </a:r>
          <a:r>
            <a:rPr lang="es-ES" sz="3300" kern="1200" dirty="0" smtClean="0"/>
            <a:t>, Londres e Israel</a:t>
          </a:r>
          <a:endParaRPr lang="es-ES" sz="3300" kern="1200" dirty="0"/>
        </a:p>
      </dsp:txBody>
      <dsp:txXfrm>
        <a:off x="609908" y="1896032"/>
        <a:ext cx="5292636" cy="947850"/>
      </dsp:txXfrm>
    </dsp:sp>
    <dsp:sp modelId="{ACB40128-54F2-4556-8002-D37AAF2D9FD7}">
      <dsp:nvSpPr>
        <dsp:cNvPr id="0" name=""/>
        <dsp:cNvSpPr/>
      </dsp:nvSpPr>
      <dsp:spPr>
        <a:xfrm>
          <a:off x="17501" y="1777551"/>
          <a:ext cx="1184813" cy="11848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3803E-ADB2-4428-A2F6-A74132F0028E}">
      <dsp:nvSpPr>
        <dsp:cNvPr id="0" name=""/>
        <dsp:cNvSpPr/>
      </dsp:nvSpPr>
      <dsp:spPr>
        <a:xfrm>
          <a:off x="0" y="1047932"/>
          <a:ext cx="2833872" cy="28338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957" tIns="41910" rIns="15595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latin typeface="Bahnschrift" panose="020B0502040204020203" pitchFamily="34" charset="0"/>
            </a:rPr>
            <a:t>OPM1LW</a:t>
          </a:r>
          <a:endParaRPr lang="es-ES" sz="3300" kern="1200" dirty="0"/>
        </a:p>
      </dsp:txBody>
      <dsp:txXfrm>
        <a:off x="415011" y="1462943"/>
        <a:ext cx="2003850" cy="2003850"/>
      </dsp:txXfrm>
    </dsp:sp>
    <dsp:sp modelId="{F5F4E55B-BA3E-451C-B528-2DC2EC111A37}">
      <dsp:nvSpPr>
        <dsp:cNvPr id="0" name=""/>
        <dsp:cNvSpPr/>
      </dsp:nvSpPr>
      <dsp:spPr>
        <a:xfrm>
          <a:off x="2270338" y="1047932"/>
          <a:ext cx="2833872" cy="28338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957" tIns="41910" rIns="15595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latin typeface="Bahnschrift" panose="020B0502040204020203" pitchFamily="34" charset="0"/>
            </a:rPr>
            <a:t>OPM1MW</a:t>
          </a:r>
          <a:endParaRPr lang="es-ES" sz="3300" kern="1200" dirty="0"/>
        </a:p>
      </dsp:txBody>
      <dsp:txXfrm>
        <a:off x="2685349" y="1462943"/>
        <a:ext cx="2003850" cy="2003850"/>
      </dsp:txXfrm>
    </dsp:sp>
    <dsp:sp modelId="{65ADFA6D-7E97-47A8-8461-55D687FE888A}">
      <dsp:nvSpPr>
        <dsp:cNvPr id="0" name=""/>
        <dsp:cNvSpPr/>
      </dsp:nvSpPr>
      <dsp:spPr>
        <a:xfrm>
          <a:off x="4537436" y="1047932"/>
          <a:ext cx="2833872" cy="28338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957" tIns="41910" rIns="15595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latin typeface="Bahnschrift" panose="020B0502040204020203" pitchFamily="34" charset="0"/>
            </a:rPr>
            <a:t>LCR</a:t>
          </a:r>
          <a:endParaRPr lang="es-ES" sz="3300" kern="1200" dirty="0"/>
        </a:p>
      </dsp:txBody>
      <dsp:txXfrm>
        <a:off x="4952447" y="1462943"/>
        <a:ext cx="2003850" cy="2003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5F2FA-187B-4BD1-B3A5-D2AD1C727F74}">
      <dsp:nvSpPr>
        <dsp:cNvPr id="0" name=""/>
        <dsp:cNvSpPr/>
      </dsp:nvSpPr>
      <dsp:spPr>
        <a:xfrm>
          <a:off x="8939" y="0"/>
          <a:ext cx="2838133" cy="9016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Bahnschrift" panose="020B0502040204020203" pitchFamily="34" charset="0"/>
            </a:rPr>
            <a:t>Entidades</a:t>
          </a:r>
          <a:r>
            <a:rPr lang="es-ES" sz="2500" kern="1200" dirty="0" smtClean="0"/>
            <a:t> </a:t>
          </a:r>
          <a:endParaRPr lang="es-ES" sz="2500" kern="1200" dirty="0"/>
        </a:p>
      </dsp:txBody>
      <dsp:txXfrm>
        <a:off x="8939" y="0"/>
        <a:ext cx="2838133" cy="901673"/>
      </dsp:txXfrm>
    </dsp:sp>
    <dsp:sp modelId="{831CAB58-23EE-4B61-9935-586BAA55517F}">
      <dsp:nvSpPr>
        <dsp:cNvPr id="0" name=""/>
        <dsp:cNvSpPr/>
      </dsp:nvSpPr>
      <dsp:spPr>
        <a:xfrm>
          <a:off x="481" y="904610"/>
          <a:ext cx="2838133" cy="2583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Applied</a:t>
          </a: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Genetic</a:t>
          </a: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Technologies  </a:t>
          </a: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Corp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National</a:t>
          </a: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Eye</a:t>
          </a: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s-ES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Institute</a:t>
          </a: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 (NEI)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sp:txBody>
      <dsp:txXfrm>
        <a:off x="481" y="904610"/>
        <a:ext cx="2838133" cy="2583892"/>
      </dsp:txXfrm>
    </dsp:sp>
    <dsp:sp modelId="{F818C1B8-004D-4C4C-BE2E-CB17D41E6358}">
      <dsp:nvSpPr>
        <dsp:cNvPr id="0" name=""/>
        <dsp:cNvSpPr/>
      </dsp:nvSpPr>
      <dsp:spPr>
        <a:xfrm>
          <a:off x="3227496" y="0"/>
          <a:ext cx="2838133" cy="9016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Bahnschrift" panose="020B0502040204020203" pitchFamily="34" charset="0"/>
            </a:rPr>
            <a:t>Cronología</a:t>
          </a:r>
          <a:endParaRPr lang="es-ES" sz="2500" kern="1200" dirty="0">
            <a:latin typeface="Bahnschrift" panose="020B0502040204020203" pitchFamily="34" charset="0"/>
          </a:endParaRPr>
        </a:p>
      </dsp:txBody>
      <dsp:txXfrm>
        <a:off x="3227496" y="0"/>
        <a:ext cx="2838133" cy="901673"/>
      </dsp:txXfrm>
    </dsp:sp>
    <dsp:sp modelId="{F18A250A-1CD4-43A6-97AA-BA547E775774}">
      <dsp:nvSpPr>
        <dsp:cNvPr id="0" name=""/>
        <dsp:cNvSpPr/>
      </dsp:nvSpPr>
      <dsp:spPr>
        <a:xfrm>
          <a:off x="3235953" y="904610"/>
          <a:ext cx="2838133" cy="2583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febrero de 2016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Fecha estimada de primer estudio: diciembre de 2018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Fecha estimada de estudio completo: diciembre de 2022 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</dsp:txBody>
      <dsp:txXfrm>
        <a:off x="3235953" y="904610"/>
        <a:ext cx="2838133" cy="2583892"/>
      </dsp:txXfrm>
    </dsp:sp>
    <dsp:sp modelId="{5C14A665-A9FE-4F78-88B7-02C259828D1F}">
      <dsp:nvSpPr>
        <dsp:cNvPr id="0" name=""/>
        <dsp:cNvSpPr/>
      </dsp:nvSpPr>
      <dsp:spPr>
        <a:xfrm>
          <a:off x="6481330" y="0"/>
          <a:ext cx="2838133" cy="9016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Bahnschrift" panose="020B0502040204020203" pitchFamily="34" charset="0"/>
            </a:rPr>
            <a:t>Criterios generales</a:t>
          </a:r>
          <a:endParaRPr lang="es-ES" sz="2500" kern="1200" dirty="0">
            <a:latin typeface="Bahnschrift" panose="020B0502040204020203" pitchFamily="34" charset="0"/>
          </a:endParaRPr>
        </a:p>
      </dsp:txBody>
      <dsp:txXfrm>
        <a:off x="6481330" y="0"/>
        <a:ext cx="2838133" cy="901673"/>
      </dsp:txXfrm>
    </dsp:sp>
    <dsp:sp modelId="{AEE2F719-4F7C-4A1D-BA47-A51883BD4B9B}">
      <dsp:nvSpPr>
        <dsp:cNvPr id="0" name=""/>
        <dsp:cNvSpPr/>
      </dsp:nvSpPr>
      <dsp:spPr>
        <a:xfrm>
          <a:off x="6471425" y="904610"/>
          <a:ext cx="2857943" cy="2583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Diagnóstico confirmado en CNGB3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Edades para el estudio: a partir de 6 años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rPr>
            <a:t>Hombres y mujeres</a:t>
          </a:r>
          <a:endParaRPr lang="es-ES" sz="2000" kern="1200" dirty="0">
            <a:solidFill>
              <a:schemeClr val="tx1">
                <a:lumMod val="75000"/>
                <a:lumOff val="25000"/>
              </a:schemeClr>
            </a:solidFill>
            <a:latin typeface="Bahnschrift" panose="020B0502040204020203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700" kern="1200" dirty="0">
            <a:latin typeface="Bahnschrift" panose="020B0502040204020203" pitchFamily="34" charset="0"/>
          </a:endParaRPr>
        </a:p>
      </dsp:txBody>
      <dsp:txXfrm>
        <a:off x="6471425" y="904610"/>
        <a:ext cx="2857943" cy="258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AE04A-DAEB-4700-BB9A-2AD1FCF8CB3E}" type="datetimeFigureOut">
              <a:rPr lang="de-DE" smtClean="0"/>
              <a:t>14.12.2018</a:t>
            </a:fld>
            <a:endParaRPr lang="de-D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D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08647-D072-4C3C-B896-D44061CD2D91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7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2D7C2A-0094-4CBC-B8B5-0974F10F2B11}" type="slidenum">
              <a:rPr lang="it-IT" altLang="de-DE"/>
              <a:pPr/>
              <a:t>28</a:t>
            </a:fld>
            <a:endParaRPr lang="it-IT" altLang="de-DE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30363" y="4414838"/>
            <a:ext cx="36195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/>
              <a:t>Circa 1300 geni le cui mutazioni bialleiche causano malattie genetiche recessive autosomiche o legate all’X. In media  un individuo è portatore di circa 10 mutazioni in questi geni</a:t>
            </a:r>
          </a:p>
        </p:txBody>
      </p:sp>
    </p:spTree>
    <p:extLst>
      <p:ext uri="{BB962C8B-B14F-4D97-AF65-F5344CB8AC3E}">
        <p14:creationId xmlns:p14="http://schemas.microsoft.com/office/powerpoint/2010/main" val="331482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C2507-13B4-4AAB-BC0A-F61F13D0C9C1}" type="slidenum">
              <a:rPr lang="it-IT" altLang="de-DE"/>
              <a:pPr/>
              <a:t>29</a:t>
            </a:fld>
            <a:endParaRPr lang="it-IT" altLang="de-DE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23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C2507-13B4-4AAB-BC0A-F61F13D0C9C1}" type="slidenum">
              <a:rPr lang="it-IT" altLang="de-DE"/>
              <a:pPr/>
              <a:t>30</a:t>
            </a:fld>
            <a:endParaRPr lang="it-IT" altLang="de-DE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59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C2507-13B4-4AAB-BC0A-F61F13D0C9C1}" type="slidenum">
              <a:rPr lang="it-IT" altLang="de-DE"/>
              <a:pPr/>
              <a:t>31</a:t>
            </a:fld>
            <a:endParaRPr lang="it-IT" altLang="de-DE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13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E0EAF-90B3-403F-B498-2A01F75F4AB3}" type="slidenum">
              <a:rPr lang="it-IT" altLang="de-DE"/>
              <a:pPr/>
              <a:t>32</a:t>
            </a:fld>
            <a:endParaRPr lang="it-IT" altLang="de-DE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0525" y="685800"/>
            <a:ext cx="6054725" cy="3406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06975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108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D61324-03B3-4424-96F9-0FFBFB36F07C}" type="slidenum">
              <a:rPr lang="it-IT" altLang="de-DE"/>
              <a:pPr/>
              <a:t>41</a:t>
            </a:fld>
            <a:endParaRPr lang="it-IT" altLang="de-DE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15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099B7A-3562-4B82-8D14-7A3A31E1424B}" type="slidenum">
              <a:rPr lang="it-IT" altLang="de-DE"/>
              <a:pPr/>
              <a:t>42</a:t>
            </a:fld>
            <a:endParaRPr lang="it-IT" altLang="de-DE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74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EE31E7-6BF3-426E-9F61-8ED4CC4C00A5}" type="slidenum">
              <a:rPr lang="it-IT" altLang="de-DE"/>
              <a:pPr/>
              <a:t>43</a:t>
            </a:fld>
            <a:endParaRPr lang="it-IT" altLang="de-DE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0525" y="685800"/>
            <a:ext cx="6054725" cy="3406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06975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005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36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A994BAB-AA7A-440C-9F11-7330951F6F9A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3CBF-8664-406D-8262-608815C8F077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CA8A-B1B7-400D-BF13-2C5BFD3F5A6A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0D22-BD57-459A-887B-290710A70D02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F32A-C0BD-4220-9737-F55A5F44B8D8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5A98-0180-448C-8565-F19DB5854226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EE57-FE95-473F-977F-39E775854DB6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F00E-03E3-42A7-88DA-4ADB382ECEC1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B4DB-C63B-40BB-B1DE-935267A68ED2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  <a:lvl2pPr>
              <a:defRPr lang="es-ES" sz="2400" kern="12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+mn-ea"/>
                <a:cs typeface="+mn-cs"/>
              </a:defRPr>
            </a:lvl2pPr>
            <a:lvl3pPr>
              <a:defRPr lang="es-ES" sz="2400" kern="12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+mn-ea"/>
                <a:cs typeface="+mn-cs"/>
              </a:defRPr>
            </a:lvl3pPr>
            <a:lvl4pPr>
              <a:defRPr lang="es-ES" sz="2400" kern="12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+mn-ea"/>
                <a:cs typeface="+mn-cs"/>
              </a:defRPr>
            </a:lvl4pPr>
            <a:lvl5pPr>
              <a:defRPr lang="en-US" sz="24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6BC2-9A11-443D-89CE-AD6B0DAB67C5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latin typeface="Bahnschrift" panose="020B0502040204020203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F590-CDF8-4C3C-8808-6508F14A1F8A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5986-8249-445A-A603-17C6BF548565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13C3-BAFD-4EB0-BCF5-CFEEA6C1A6A5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D438-5393-48FE-A200-C24BE9541FD1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7100-82FB-48E4-8E44-96A439008F0B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94935-8AF6-4D6A-A87E-B7660C723282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9F749-EF25-4972-AC7C-4590CA216416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0158FFA-C9E2-4932-9097-35E04BEA19F5}" type="datetime1">
              <a:rPr lang="en-US" smtClean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>
    <p:cover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-tuebingen.de/wissingerlab/" TargetMode="External"/><Relationship Id="rId2" Type="http://schemas.openxmlformats.org/officeDocument/2006/relationships/hyperlink" Target="mailto:susanne.kohl@uni-tuebingen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16" y="2549903"/>
            <a:ext cx="6547231" cy="16419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1192" y="191192"/>
            <a:ext cx="11829012" cy="36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Bahnschrift" panose="020B0502040204020203" pitchFamily="34" charset="0"/>
              </a:rPr>
              <a:t>ASAMBLEA ORDINARIA DE SOCIOS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1192" y="490451"/>
            <a:ext cx="1182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latin typeface="Bahnschrift" panose="020B0502040204020203" pitchFamily="34" charset="0"/>
              </a:rPr>
              <a:t>15 de diciembre de 2018</a:t>
            </a:r>
            <a:endParaRPr lang="de-DE" dirty="0">
              <a:latin typeface="Bahnschrift" panose="020B0502040204020203" pitchFamily="34" charset="0"/>
            </a:endParaRPr>
          </a:p>
          <a:p>
            <a:pPr algn="r"/>
            <a:endParaRPr lang="de-DE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74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Campaña visibilidad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422" y="2557463"/>
            <a:ext cx="4386813" cy="3317875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0" r="56001" b="45566"/>
          <a:stretch/>
        </p:blipFill>
        <p:spPr>
          <a:xfrm>
            <a:off x="2585257" y="875203"/>
            <a:ext cx="955965" cy="11962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43" y="4722807"/>
            <a:ext cx="1097879" cy="1343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99" y="2557463"/>
            <a:ext cx="3571701" cy="21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0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Medios de comunicación</a:t>
            </a:r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411" y="2466834"/>
            <a:ext cx="3751394" cy="36418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27" y="2594069"/>
            <a:ext cx="2543694" cy="35146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398" y="2547243"/>
            <a:ext cx="3062031" cy="34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75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Folleto informativo (tríptico)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95" y="2626893"/>
            <a:ext cx="4806289" cy="33963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4" y="2635208"/>
            <a:ext cx="4813068" cy="340115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63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Boletín informativo (cuatrimestral)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84" y="2563055"/>
            <a:ext cx="2649519" cy="34692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02531" y="2834640"/>
            <a:ext cx="5087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Eventos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Proyectos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Noticias de interés 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93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#2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692398" y="3865419"/>
            <a:ext cx="6815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Comentarios y diálogos sobre las gestiones realizadas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9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#3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020888" y="3906982"/>
            <a:ext cx="815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Adhesión a FEDER y a ONERO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38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15" y="969701"/>
            <a:ext cx="3305175" cy="13811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58" y="1204438"/>
            <a:ext cx="3213458" cy="10518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33554" y="2477193"/>
            <a:ext cx="4372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Hecha la solicitud en FEDER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 la espera de la notificación de la adhesión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cuota de federado es de 75€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anuales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09510" y="2477193"/>
            <a:ext cx="42065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12 de febrero de 2018: adhesión a ONERO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cuota de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asociado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 de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100€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anuales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03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ONERO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yudar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que las personas afectadas en España por patologías oculares raras puedan </a:t>
            </a:r>
            <a:r>
              <a:rPr lang="es-E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acceder a terapias avanzadas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través de </a:t>
            </a:r>
            <a:r>
              <a:rPr lang="es-E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redes europeas de investigación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este  ámbito como ERN-EYE  (Red Europea de Referencia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Puesta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común de los datos almacenados en el </a:t>
            </a:r>
            <a:r>
              <a:rPr lang="es-E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nacional de enfermedades raras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mantenido por el Instituto de Investigación de Enfermedades Raras (IIER)adscrito al Instituto de Salud Carlos III (ISCII).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08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Puntos clave del manifiesto de ONERO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19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España se están designando CSUR (Centros, Servicios y Unidades de Referencia) para diferentes patologías para confirmación de diagnósticos, seguimiento personalizado y participación en ensayos clínicos.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día de hoy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hay CSUR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designado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enfermedades raras oculares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esto es </a:t>
            </a:r>
            <a:r>
              <a:rPr lang="es-E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condición necesaria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que un centro o equipo de especialistas español pueda formar parte de la recién creada red europea de referencia (ERN-EYE).</a:t>
            </a:r>
          </a:p>
        </p:txBody>
      </p:sp>
    </p:spTree>
    <p:extLst>
      <p:ext uri="{BB962C8B-B14F-4D97-AF65-F5344CB8AC3E}">
        <p14:creationId xmlns:p14="http://schemas.microsoft.com/office/powerpoint/2010/main" val="221356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FEDER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rganización de ámbito nacional sin ánimo de lucro que se constituyó en 1999 con el fin de mejorar la calidad de vida de las personas con enfermedades raras y de sus familias.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Actualmente, FEDER está constituida por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más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300 entidades 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con ER y representa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más de 1200 enfermedades distintas y a más de 3 millones de personas en España.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89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6830" y="922713"/>
            <a:ext cx="10981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sz="4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72341" y="1878676"/>
            <a:ext cx="1006255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1.-	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</a:t>
            </a:r>
            <a:r>
              <a:rPr lang="es-ES_tradn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resentación 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Acrómates e información sobre los pasos dados hasta ahora.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2.-	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Comentarios y diálogo sobre las gestiones realizadas.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3.-    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Adhesión a FEDER y a ONERO.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4.-    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Informe sobre el Encuentro Europeo de Acromatopsia y Monocromatismo de Conos </a:t>
            </a:r>
            <a:r>
              <a:rPr lang="es-ES_tradn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Azules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5.-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   Debate y, en su caso, aprobación del importe de la cuota social.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6.-	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Decisión a adoptar sobre la aplicación de la subvención concedida a la Asociación por </a:t>
            </a:r>
            <a:r>
              <a:rPr lang="es-ES_tradn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entidad </a:t>
            </a:r>
            <a:r>
              <a:rPr lang="es-ES_tradn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Cecabank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7.-   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Examen y, en su caso, aprobación del plan de actuaciones y del presupuesto de ingresos y gastos para el ejercicio 2019.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8.-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   Nombramiento, elección y aceptación de los miembros de la Junta Directiva y de los comités de trabajo.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_trad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9</a:t>
            </a:r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.-	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Ruegos y preguntas.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5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¿Por qué nos adherimos a FEDER?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 el movimiento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asociativo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ER en España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portavoz reconocido por distintos sectores de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ER </a:t>
            </a:r>
            <a:endParaRPr lang="es-E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Nos pone al alcance información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interés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Nos permite participar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eventos, formación, comisiones de trabajo,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servicios, convenios específicos, ayudas, etc.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 equipo técnico nos asesora en distintos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apartados de la Cartera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Servicios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Nos da visibilidad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los eventos y actos que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organicemos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Permite que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tejido asociativo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siga consolidándose y uniendo más voces.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16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#4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692398" y="3684133"/>
            <a:ext cx="681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Informe sobre el </a:t>
            </a:r>
            <a:endParaRPr lang="es-ES_trad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es-ES_trad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 Encuentro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Europeo de Acromatopsia y Monocromatismo de Conos  </a:t>
            </a:r>
            <a:r>
              <a:rPr lang="es-ES_trad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Azules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96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11" y="764771"/>
            <a:ext cx="4445778" cy="27264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802" y="4359274"/>
            <a:ext cx="3111584" cy="160972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1768" y="3491258"/>
            <a:ext cx="1093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Organizado por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76" y="4526555"/>
            <a:ext cx="2613025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6042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s-ES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cromatopsia</a:t>
            </a:r>
            <a:endParaRPr lang="de-DE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780903" y="3757353"/>
            <a:ext cx="7115695" cy="180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>
              <a:lnSpc>
                <a:spcPct val="93000"/>
              </a:lnSpc>
              <a:buClrTx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</a:t>
            </a:r>
          </a:p>
          <a:p>
            <a:pPr lvl="1" hangingPunct="0">
              <a:lnSpc>
                <a:spcPct val="93000"/>
              </a:lnSpc>
              <a:buClrTx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Acromatopsia completa</a:t>
            </a:r>
          </a:p>
          <a:p>
            <a:pPr lvl="1" hangingPunct="0">
              <a:lnSpc>
                <a:spcPct val="93000"/>
              </a:lnSpc>
              <a:buClrTx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Monocromatismo de conos</a:t>
            </a:r>
            <a:endParaRPr lang="it-IT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  <a:p>
            <a:pPr lvl="1"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ceguera al color</a:t>
            </a:r>
          </a:p>
          <a:p>
            <a:pPr lvl="1"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ceguera de Pingelap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39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Acromatopsia en cifras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770123" y="2673309"/>
            <a:ext cx="6310742" cy="3318936"/>
          </a:xfrm>
        </p:spPr>
        <p:txBody>
          <a:bodyPr/>
          <a:lstStyle/>
          <a:p>
            <a:pPr algn="just"/>
            <a:endParaRPr lang="de-DE" dirty="0" smtClean="0"/>
          </a:p>
          <a:p>
            <a:pPr marL="0" indent="0" algn="just">
              <a:buNone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Prevalencia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: 1:30.000 - 1:50.000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personas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~1,200 en España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~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14,000-25,000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 Europa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de-D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909453"/>
            <a:ext cx="2293095" cy="2089675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82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íntomas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acromatopsia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68536" y="4230562"/>
            <a:ext cx="8303028" cy="15994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Incapacidad de discriminar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colores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Agudeza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visual reducida(&lt;0.1)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(20/120-20/200)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446223" y="2948706"/>
            <a:ext cx="2013064" cy="1599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Nistagmus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fotofobia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55722" y="3102091"/>
            <a:ext cx="132310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Primeros síntomas</a:t>
            </a:r>
            <a:endParaRPr lang="de-DE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640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Examen oftalmológico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46816" y="3098897"/>
            <a:ext cx="4634767" cy="206330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hay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funcionamiento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conos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la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electroretinografía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definitivo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 el test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genético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59" y="2598496"/>
            <a:ext cx="3984143" cy="29761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32380" y="2598496"/>
            <a:ext cx="461665" cy="11139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s-ES" dirty="0" err="1" smtClean="0"/>
              <a:t>acrómata</a:t>
            </a:r>
            <a:endParaRPr lang="de-DE" dirty="0"/>
          </a:p>
        </p:txBody>
      </p:sp>
      <p:sp>
        <p:nvSpPr>
          <p:cNvPr id="6" name="CuadroTexto 5"/>
          <p:cNvSpPr txBox="1"/>
          <p:nvPr/>
        </p:nvSpPr>
        <p:spPr>
          <a:xfrm>
            <a:off x="1155381" y="4130550"/>
            <a:ext cx="738664" cy="11139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s-ES" dirty="0" smtClean="0"/>
              <a:t>No </a:t>
            </a:r>
            <a:r>
              <a:rPr lang="es-ES" dirty="0" err="1" smtClean="0"/>
              <a:t>Acrómata</a:t>
            </a:r>
            <a:endParaRPr lang="de-D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40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Causas genéticas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01" y="558897"/>
            <a:ext cx="11388436" cy="6405995"/>
          </a:xfrm>
          <a:prstGeom prst="rect">
            <a:avLst/>
          </a:prstGeom>
        </p:spPr>
      </p:pic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396016" y="2709234"/>
            <a:ext cx="4634767" cy="206330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Autosómica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recesiva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Afecta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igual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mujeres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hombres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padres sanos, portadores de un gen sano y otro mutado, hay una posibilidad del 25% de tener hijos afectados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6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86" y="2607192"/>
            <a:ext cx="4782348" cy="318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1278688" y="3425451"/>
            <a:ext cx="1295400" cy="1393825"/>
          </a:xfrm>
          <a:prstGeom prst="ellipse">
            <a:avLst/>
          </a:prstGeom>
          <a:noFill/>
          <a:ln w="76320" cap="sq">
            <a:solidFill>
              <a:srgbClr val="FFF2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061036" y="2981839"/>
            <a:ext cx="5341851" cy="267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Cada padre aporta un gen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Se necesitan dos genes para expresar la condición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Solo una generación está afectada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Pertenecientes a una misma comunidad pequeña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Consanguinidad</a:t>
            </a:r>
            <a:endParaRPr lang="it-IT" altLang="de-DE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Herencia autosómica recesiva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44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608200" y="5430043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193889" y="5317709"/>
            <a:ext cx="1224757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7362429" y="3555207"/>
            <a:ext cx="392112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7754541" y="3555207"/>
            <a:ext cx="390525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480849" y="2819400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094025" y="2819400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6542090" y="2828133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6139658" y="2819400"/>
            <a:ext cx="392112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7254479" y="4025900"/>
            <a:ext cx="9350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3694249" y="4099986"/>
            <a:ext cx="8636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4946651" y="3211513"/>
            <a:ext cx="1008063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6015832" y="3278982"/>
            <a:ext cx="8636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2345798" y="4103688"/>
            <a:ext cx="9350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8582422" y="3990180"/>
            <a:ext cx="8636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9123364" y="3553619"/>
            <a:ext cx="392112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2447535" y="3598067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4175919" y="3592378"/>
            <a:ext cx="390525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3771371" y="3592378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2821654" y="3598068"/>
            <a:ext cx="390525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8750831" y="3553619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9060" y="111402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it-IT" altLang="de-DE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ACHM</a:t>
            </a:r>
            <a:r>
              <a:rPr lang="it-IT" altLang="de-DE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it-IT" altLang="de-DE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pareja de portadores</a:t>
            </a:r>
            <a:b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dirty="0"/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3904398" y="5430043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29" name="Text Box 1"/>
          <p:cNvSpPr txBox="1">
            <a:spLocks noChangeArrowheads="1"/>
          </p:cNvSpPr>
          <p:nvPr/>
        </p:nvSpPr>
        <p:spPr bwMode="auto">
          <a:xfrm>
            <a:off x="8804474" y="5346307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7674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#1 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_tradnl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Presentación de Acrómates e información sobre los pasos dados hasta </a:t>
            </a:r>
            <a:r>
              <a:rPr lang="es-ES_tradnl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ahora </a:t>
            </a:r>
            <a:endParaRPr lang="de-DE" sz="3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sz="4000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535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608200" y="5430043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7362429" y="3555207"/>
            <a:ext cx="392112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805538" y="3592378"/>
            <a:ext cx="390525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094025" y="2819400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6139658" y="2819400"/>
            <a:ext cx="392112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7254479" y="4025900"/>
            <a:ext cx="9350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3694249" y="4099986"/>
            <a:ext cx="8636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4946651" y="3211513"/>
            <a:ext cx="1008063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6015832" y="3278982"/>
            <a:ext cx="8636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2345798" y="4103688"/>
            <a:ext cx="9350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8582422" y="3990180"/>
            <a:ext cx="8636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8685588" y="3553618"/>
            <a:ext cx="392112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2447535" y="3598067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4175919" y="3592378"/>
            <a:ext cx="390525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7746339" y="3553619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2821654" y="3598068"/>
            <a:ext cx="390525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9077700" y="3553618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9060" y="111402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it-IT" altLang="de-DE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ACHM</a:t>
            </a:r>
            <a:r>
              <a:rPr lang="it-IT" altLang="de-DE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it-IT" altLang="de-DE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pareja de afectado + no portador</a:t>
            </a:r>
            <a: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dirty="0"/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3904398" y="5430043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29" name="Text Box 1"/>
          <p:cNvSpPr txBox="1">
            <a:spLocks noChangeArrowheads="1"/>
          </p:cNvSpPr>
          <p:nvPr/>
        </p:nvSpPr>
        <p:spPr bwMode="auto">
          <a:xfrm>
            <a:off x="8804474" y="5346307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5486138" y="2811923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6532473" y="2811923"/>
            <a:ext cx="392112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Text Box 1"/>
          <p:cNvSpPr txBox="1">
            <a:spLocks noChangeArrowheads="1"/>
          </p:cNvSpPr>
          <p:nvPr/>
        </p:nvSpPr>
        <p:spPr bwMode="auto">
          <a:xfrm>
            <a:off x="7572871" y="5368136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046900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608200" y="5430043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7362429" y="3555207"/>
            <a:ext cx="392112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805538" y="3592378"/>
            <a:ext cx="390525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094025" y="2819400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6139658" y="2819400"/>
            <a:ext cx="392112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7254479" y="4025900"/>
            <a:ext cx="9350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3694249" y="4099986"/>
            <a:ext cx="8636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4946651" y="3211513"/>
            <a:ext cx="1008063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6015832" y="3278982"/>
            <a:ext cx="8636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2345798" y="4103688"/>
            <a:ext cx="9350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8582422" y="3990180"/>
            <a:ext cx="8636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8685588" y="3553618"/>
            <a:ext cx="392112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2447535" y="3598067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2821654" y="3598068"/>
            <a:ext cx="390525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9077700" y="3553618"/>
            <a:ext cx="390525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9060" y="111402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it-IT" altLang="de-DE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ACHM</a:t>
            </a:r>
            <a:r>
              <a:rPr lang="it-IT" altLang="de-DE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it-IT" altLang="de-DE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it-IT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pareja de afectado + portador</a:t>
            </a:r>
            <a: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it-IT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dirty="0"/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3620914" y="5430043"/>
            <a:ext cx="1177523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endParaRPr lang="en-US" altLang="de-DE" sz="18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9" name="Text Box 1"/>
          <p:cNvSpPr txBox="1">
            <a:spLocks noChangeArrowheads="1"/>
          </p:cNvSpPr>
          <p:nvPr/>
        </p:nvSpPr>
        <p:spPr bwMode="auto">
          <a:xfrm>
            <a:off x="8804474" y="5346307"/>
            <a:ext cx="898525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5486138" y="2811923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Text Box 1"/>
          <p:cNvSpPr txBox="1">
            <a:spLocks noChangeArrowheads="1"/>
          </p:cNvSpPr>
          <p:nvPr/>
        </p:nvSpPr>
        <p:spPr bwMode="auto">
          <a:xfrm>
            <a:off x="7254479" y="5368136"/>
            <a:ext cx="1216917" cy="343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endParaRPr lang="en-US" altLang="de-DE" sz="18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6520658" y="2819400"/>
            <a:ext cx="392112" cy="390525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4209676" y="3598066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7760870" y="3547270"/>
            <a:ext cx="392113" cy="392113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615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2086768" y="922958"/>
            <a:ext cx="10080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3173413" y="954088"/>
            <a:ext cx="863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2108680" y="4370267"/>
            <a:ext cx="1008063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2065859" y="2639504"/>
            <a:ext cx="10080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3308827" y="4370267"/>
            <a:ext cx="8636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3217069" y="2664636"/>
            <a:ext cx="863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456239" y="4597400"/>
            <a:ext cx="5001172" cy="9444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+ </a:t>
            </a: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endParaRPr lang="en-US" altLang="de-DE" sz="3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Riesgo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1 de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cada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2 (50%)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456239" y="2805189"/>
            <a:ext cx="5376199" cy="9444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+ 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no </a:t>
            </a: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</a:t>
            </a:r>
            <a:endParaRPr lang="en-US" altLang="de-DE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Todos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los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niños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sanos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pero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portadores</a:t>
            </a:r>
            <a:endParaRPr lang="en-US" alt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456239" y="1097596"/>
            <a:ext cx="5001172" cy="9444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+ </a:t>
            </a:r>
            <a:r>
              <a:rPr lang="en-US" altLang="de-DE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</a:t>
            </a:r>
            <a:r>
              <a:rPr lang="en-US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Riesgo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1 de </a:t>
            </a:r>
            <a:r>
              <a:rPr lang="en-US" alt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cada</a:t>
            </a:r>
            <a:r>
              <a:rPr lang="en-US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4 (25%)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1336933" y="1328623"/>
            <a:ext cx="455613" cy="376237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4172427" y="1323801"/>
            <a:ext cx="455613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1074162" y="3064782"/>
            <a:ext cx="455612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1551149" y="3040347"/>
            <a:ext cx="455612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071803" y="4750200"/>
            <a:ext cx="455612" cy="376237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27415" y="4750199"/>
            <a:ext cx="455613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4172674" y="4750199"/>
            <a:ext cx="455612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590800" y="6710363"/>
            <a:ext cx="9601200" cy="1303337"/>
          </a:xfrm>
        </p:spPr>
        <p:txBody>
          <a:bodyPr/>
          <a:lstStyle/>
          <a:p>
            <a:r>
              <a:rPr lang="es-ES" dirty="0" smtClean="0"/>
              <a:t>Resumiendo…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271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Genes mutados (ACHM)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117686" y="2589626"/>
          <a:ext cx="3337168" cy="306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2589626"/>
            <a:ext cx="3740727" cy="3072204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83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Investigaciones actuales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242937"/>
              </p:ext>
            </p:extLst>
          </p:nvPr>
        </p:nvGraphicFramePr>
        <p:xfrm>
          <a:off x="2991196" y="2557463"/>
          <a:ext cx="5920047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06518" y="3298605"/>
            <a:ext cx="117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Bahnschrift" panose="020B0502040204020203" pitchFamily="34" charset="0"/>
              </a:rPr>
              <a:t>CNGB3</a:t>
            </a: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24021" y="4719798"/>
            <a:ext cx="115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Bahnschrift" panose="020B0502040204020203" pitchFamily="34" charset="0"/>
              </a:rPr>
              <a:t>CNGA3</a:t>
            </a: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93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Monocromatismo                                        de conos azules</a:t>
            </a:r>
            <a:endParaRPr lang="de-DE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780903" y="3757353"/>
            <a:ext cx="7115695" cy="11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</a:t>
            </a:r>
          </a:p>
          <a:p>
            <a:pPr lvl="1"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Acromatopsia </a:t>
            </a: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ligada al cromosoma X</a:t>
            </a:r>
          </a:p>
          <a:p>
            <a:pPr lvl="1"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Monocromatismo cono S</a:t>
            </a:r>
          </a:p>
        </p:txBody>
      </p:sp>
    </p:spTree>
    <p:extLst>
      <p:ext uri="{BB962C8B-B14F-4D97-AF65-F5344CB8AC3E}">
        <p14:creationId xmlns:p14="http://schemas.microsoft.com/office/powerpoint/2010/main" val="1904164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827027" cy="130386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MCA en cifras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720247" y="2664997"/>
            <a:ext cx="6310742" cy="3318936"/>
          </a:xfrm>
        </p:spPr>
        <p:txBody>
          <a:bodyPr/>
          <a:lstStyle/>
          <a:p>
            <a:pPr algn="just"/>
            <a:endParaRPr lang="de-DE" dirty="0" smtClean="0"/>
          </a:p>
          <a:p>
            <a:pPr marL="0" indent="0" algn="just">
              <a:buNone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Prevalencia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: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1:100.000 personas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~500 en España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~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5 000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Europa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909453"/>
            <a:ext cx="2293095" cy="2089675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52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íntomas del MCA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3570" y="4369568"/>
            <a:ext cx="8303028" cy="15994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Pueden discriminar algunos colores en el espectro amarillo-azul.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Agudeza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visual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reducida (20/60-20/200)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339740" y="2948706"/>
            <a:ext cx="5285509" cy="1599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Nistagmus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fotofobia (puede que menos que la ACHM)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55722" y="3102091"/>
            <a:ext cx="132310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Primeros síntomas</a:t>
            </a:r>
            <a:endParaRPr lang="de-DE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9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Examen oftalmológico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61831" y="3181151"/>
            <a:ext cx="4634767" cy="206330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Solo hay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funcionamiento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receptor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azul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definitivo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 el test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genético</a:t>
            </a:r>
            <a:endParaRPr lang="de-DE" dirty="0" smtClean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59" y="2598496"/>
            <a:ext cx="3984143" cy="29761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32380" y="2598496"/>
            <a:ext cx="461665" cy="11139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s-ES" dirty="0" err="1" smtClean="0"/>
              <a:t>acrómata</a:t>
            </a:r>
            <a:endParaRPr lang="de-DE" dirty="0"/>
          </a:p>
        </p:txBody>
      </p:sp>
      <p:sp>
        <p:nvSpPr>
          <p:cNvPr id="6" name="CuadroTexto 5"/>
          <p:cNvSpPr txBox="1"/>
          <p:nvPr/>
        </p:nvSpPr>
        <p:spPr>
          <a:xfrm>
            <a:off x="1155381" y="4130550"/>
            <a:ext cx="738664" cy="11139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s-ES" dirty="0" smtClean="0"/>
              <a:t>No </a:t>
            </a:r>
            <a:r>
              <a:rPr lang="es-ES" dirty="0" err="1" smtClean="0"/>
              <a:t>Acrómata</a:t>
            </a:r>
            <a:endParaRPr lang="de-D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75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Causas genéticas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74" y="3107139"/>
            <a:ext cx="3638526" cy="2543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08" y="2776451"/>
            <a:ext cx="2722365" cy="27930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15200" y="2776451"/>
            <a:ext cx="37822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 el caso del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MCA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</a:t>
            </a:r>
            <a:endPara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el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gen mutado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está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asociado al cromosoma X y se transmite por herencia recesiva. Esto hace que las mujeres prácticamente no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padezcan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esta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patología aunque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sí sean portadoras.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62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Porqué surgió la idea de asociarnos?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1295402" y="2831252"/>
            <a:ext cx="9601196" cy="331893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Falta de información en la comunidad oftalmológica y la sociedad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Falta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registro de pacientes afectados en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España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Falta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información en español sobre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las patologías y los avances científicos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Falta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asociación de afectados en nuestro país.</a:t>
            </a:r>
          </a:p>
          <a:p>
            <a:pPr>
              <a:buFont typeface="Wingdings" panose="05000000000000000000" pitchFamily="2" charset="2"/>
              <a:buChar char="v"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29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Ligado al cromosoma X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4871258" y="2701636"/>
            <a:ext cx="6683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Solo es necesario un gen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Al tener las mujeres dos cromosomas X, un gen sano es suficiente para prevenir la condición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 a hombres de diferentes generaciones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Solo los hombres están afectados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it-IT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Los hombres afectados están vinculados a través de mujeres portadoras</a:t>
            </a:r>
            <a:endParaRPr lang="de-DE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5" y="2799683"/>
            <a:ext cx="3693623" cy="29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990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295898" y="5567529"/>
            <a:ext cx="898525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087035" y="5547375"/>
            <a:ext cx="1409266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</a:t>
            </a: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ortadora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4483133" y="3469136"/>
            <a:ext cx="457200" cy="457200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7728510" y="2796612"/>
            <a:ext cx="392113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3267075" y="3555581"/>
            <a:ext cx="392112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981201" y="5583238"/>
            <a:ext cx="898525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8899453" y="2886260"/>
            <a:ext cx="392113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2048514" y="3588716"/>
            <a:ext cx="392112" cy="392112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251891" y="3502739"/>
            <a:ext cx="392113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2454744" y="3588716"/>
            <a:ext cx="392113" cy="392113"/>
          </a:xfrm>
          <a:prstGeom prst="star5">
            <a:avLst/>
          </a:prstGeom>
          <a:solidFill>
            <a:srgbClr val="FFFFFF"/>
          </a:solidFill>
          <a:ln w="936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785541" y="3502739"/>
            <a:ext cx="457200" cy="419100"/>
          </a:xfrm>
          <a:prstGeom prst="star5">
            <a:avLst/>
          </a:prstGeom>
          <a:solidFill>
            <a:srgbClr val="C00000"/>
          </a:solidFill>
          <a:ln w="936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1926608" y="4128837"/>
            <a:ext cx="9350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5700123" y="4023268"/>
            <a:ext cx="935038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3181202" y="4128837"/>
            <a:ext cx="8636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4364359" y="4101105"/>
            <a:ext cx="8636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7222521" y="3230389"/>
            <a:ext cx="10080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8897564" y="3292772"/>
            <a:ext cx="8636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9" name="Freeform 21"/>
          <p:cNvSpPr>
            <a:spLocks noChangeArrowheads="1"/>
          </p:cNvSpPr>
          <p:nvPr/>
        </p:nvSpPr>
        <p:spPr bwMode="auto">
          <a:xfrm>
            <a:off x="9354910" y="2901460"/>
            <a:ext cx="274638" cy="365125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30" name="Freeform 22"/>
          <p:cNvSpPr>
            <a:spLocks noChangeArrowheads="1"/>
          </p:cNvSpPr>
          <p:nvPr/>
        </p:nvSpPr>
        <p:spPr bwMode="auto">
          <a:xfrm>
            <a:off x="4979352" y="3556714"/>
            <a:ext cx="274637" cy="365125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31" name="Freeform 23"/>
          <p:cNvSpPr>
            <a:spLocks noChangeArrowheads="1"/>
          </p:cNvSpPr>
          <p:nvPr/>
        </p:nvSpPr>
        <p:spPr bwMode="auto">
          <a:xfrm>
            <a:off x="3698206" y="3576262"/>
            <a:ext cx="274638" cy="365125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5721" y="906728"/>
            <a:ext cx="9601196" cy="1303867"/>
          </a:xfrm>
        </p:spPr>
        <p:txBody>
          <a:bodyPr>
            <a:noAutofit/>
          </a:bodyPr>
          <a:lstStyle/>
          <a:p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BCM</a:t>
            </a:r>
            <a:b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</a:b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madre portadora</a:t>
            </a:r>
            <a:endParaRPr lang="de-DE" sz="4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583239" y="5538931"/>
            <a:ext cx="1409266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portadora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4156771" y="5547375"/>
            <a:ext cx="1409266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auto">
          <a:xfrm>
            <a:off x="7277263" y="2783118"/>
            <a:ext cx="457200" cy="419100"/>
          </a:xfrm>
          <a:prstGeom prst="star5">
            <a:avLst/>
          </a:prstGeom>
          <a:solidFill>
            <a:srgbClr val="C00000"/>
          </a:solidFill>
          <a:ln w="936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838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8098146" y="3404255"/>
            <a:ext cx="457200" cy="419100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5634757" y="2709885"/>
            <a:ext cx="392112" cy="392113"/>
          </a:xfrm>
          <a:prstGeom prst="star5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586231" y="2749949"/>
            <a:ext cx="455613" cy="376238"/>
          </a:xfrm>
          <a:prstGeom prst="star5">
            <a:avLst/>
          </a:prstGeom>
          <a:solidFill>
            <a:srgbClr val="C000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4" t="43637" r="3679" b="32733"/>
          <a:stretch>
            <a:fillRect/>
          </a:stretch>
        </p:blipFill>
        <p:spPr bwMode="auto">
          <a:xfrm>
            <a:off x="7960519" y="3917303"/>
            <a:ext cx="9350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244" t="43637" r="3679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43637" r="18597" b="31491"/>
          <a:stretch>
            <a:fillRect/>
          </a:stretch>
        </p:blipFill>
        <p:spPr bwMode="auto">
          <a:xfrm>
            <a:off x="3642052" y="3888842"/>
            <a:ext cx="8636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475" t="43637" r="18597" b="31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5039518" y="3102251"/>
            <a:ext cx="100806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6532348" y="3126187"/>
            <a:ext cx="8636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7" name="Freeform 15"/>
          <p:cNvSpPr>
            <a:spLocks noChangeArrowheads="1"/>
          </p:cNvSpPr>
          <p:nvPr/>
        </p:nvSpPr>
        <p:spPr bwMode="auto">
          <a:xfrm>
            <a:off x="4148850" y="3455189"/>
            <a:ext cx="326097" cy="365125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217" y="90804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BCM </a:t>
            </a:r>
            <a:b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hombre afectado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5209874" y="2699025"/>
            <a:ext cx="392112" cy="392113"/>
          </a:xfrm>
          <a:prstGeom prst="star5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708113" y="3428201"/>
            <a:ext cx="392112" cy="392113"/>
          </a:xfrm>
          <a:prstGeom prst="star5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Freeform 15"/>
          <p:cNvSpPr>
            <a:spLocks noChangeArrowheads="1"/>
          </p:cNvSpPr>
          <p:nvPr/>
        </p:nvSpPr>
        <p:spPr bwMode="auto">
          <a:xfrm>
            <a:off x="7076722" y="2763314"/>
            <a:ext cx="326097" cy="365125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8555346" y="3433474"/>
            <a:ext cx="392112" cy="392113"/>
          </a:xfrm>
          <a:prstGeom prst="star5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372089" y="5458212"/>
            <a:ext cx="1409266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7983018" y="5429649"/>
            <a:ext cx="1409266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it-IT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</a:t>
            </a:r>
            <a:r>
              <a:rPr lang="it-IT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ortadora</a:t>
            </a:r>
            <a:endParaRPr lang="it-IT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3862635" y="5429649"/>
            <a:ext cx="898525" cy="372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724490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1701439" y="1397420"/>
            <a:ext cx="1008063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2733315" y="1419917"/>
            <a:ext cx="863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2448" r="64616" b="32733"/>
          <a:stretch>
            <a:fillRect/>
          </a:stretch>
        </p:blipFill>
        <p:spPr bwMode="auto">
          <a:xfrm>
            <a:off x="1695228" y="3475037"/>
            <a:ext cx="10080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989" t="32448" r="64616" b="32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29961" r="80853" b="30247"/>
          <a:stretch>
            <a:fillRect/>
          </a:stretch>
        </p:blipFill>
        <p:spPr bwMode="auto">
          <a:xfrm>
            <a:off x="2733315" y="3475037"/>
            <a:ext cx="86360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14" t="29961" r="80853" b="30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422055" y="3697126"/>
            <a:ext cx="6808439" cy="12020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Hombre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+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mujer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sana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=</a:t>
            </a:r>
            <a:endParaRPr lang="en-US" altLang="de-DE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t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odos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los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niños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sanos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, </a:t>
            </a: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todas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las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niñas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portadoras</a:t>
            </a:r>
            <a:endParaRPr lang="en-US" altLang="de-DE" sz="2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480245" y="1595969"/>
            <a:ext cx="6317988" cy="12020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Mujer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portadora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+ hombre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sano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= </a:t>
            </a: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niños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: 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riesgo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de-DE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1 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de </a:t>
            </a:r>
            <a:r>
              <a:rPr lang="en-US" altLang="de-DE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2 (50%) 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-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afectados</a:t>
            </a:r>
            <a:endParaRPr lang="en-US" altLang="de-DE" sz="2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  <a:p>
            <a:pPr hangingPunct="0">
              <a:lnSpc>
                <a:spcPct val="93000"/>
              </a:lnSpc>
              <a:buClrTx/>
              <a:buFontTx/>
              <a:buNone/>
            </a:pPr>
            <a:r>
              <a:rPr lang="en-US" altLang="de-DE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n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iñas</a:t>
            </a:r>
            <a:r>
              <a:rPr lang="en-US" altLang="de-DE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: 1 de 2 - </a:t>
            </a:r>
            <a:r>
              <a:rPr lang="en-US" altLang="de-DE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SimSun" panose="02010600030101010101" pitchFamily="2" charset="-122"/>
              </a:rPr>
              <a:t>portadoras</a:t>
            </a:r>
            <a:endParaRPr lang="en-US" altLang="de-DE" sz="2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SimSun" panose="02010600030101010101" pitchFamily="2" charset="-122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245826" y="1946275"/>
            <a:ext cx="455613" cy="376238"/>
          </a:xfrm>
          <a:prstGeom prst="star5">
            <a:avLst/>
          </a:prstGeom>
          <a:solidFill>
            <a:srgbClr val="FFF2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3663021" y="4032696"/>
            <a:ext cx="455613" cy="376237"/>
          </a:xfrm>
          <a:prstGeom prst="star5">
            <a:avLst/>
          </a:prstGeom>
          <a:solidFill>
            <a:srgbClr val="FFF200"/>
          </a:solidFill>
          <a:ln w="936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056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Genes mutados (MCA)</a:t>
            </a:r>
            <a:endParaRPr lang="de-DE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5718293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25283043"/>
              </p:ext>
            </p:extLst>
          </p:nvPr>
        </p:nvGraphicFramePr>
        <p:xfrm>
          <a:off x="2339819" y="1846906"/>
          <a:ext cx="7374550" cy="492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7326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4945" y="2816635"/>
            <a:ext cx="8158688" cy="1822514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Primer ensayo de Terapia Genética en Alemania en el gen CNGA3 asociado a la ACHM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32" y="4096879"/>
            <a:ext cx="2540306" cy="9145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4" y="4222819"/>
            <a:ext cx="2651760" cy="6809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53" y="5116869"/>
            <a:ext cx="1355526" cy="9104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14" y="5043398"/>
            <a:ext cx="1880062" cy="9838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11" y="5043445"/>
            <a:ext cx="1905000" cy="1057275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8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Tübingen</a:t>
            </a:r>
            <a:endParaRPr lang="de-D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131447" y="3896575"/>
            <a:ext cx="8941106" cy="954547"/>
          </a:xfrm>
        </p:spPr>
        <p:txBody>
          <a:bodyPr>
            <a:normAutofit fontScale="25000" lnSpcReduction="20000"/>
          </a:bodyPr>
          <a:lstStyle/>
          <a:p>
            <a:r>
              <a:rPr lang="de-DE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Dr. Susanne </a:t>
            </a:r>
            <a:r>
              <a:rPr lang="de-DE" sz="9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Kohl </a:t>
            </a:r>
            <a:endParaRPr lang="de-DE" sz="9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n-US" sz="9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Laboratorio</a:t>
            </a:r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sz="9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Genética</a:t>
            </a:r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Molecular, </a:t>
            </a:r>
            <a:endParaRPr lang="en-US" sz="96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Institute </a:t>
            </a:r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for Ophthalmic Research, </a:t>
            </a:r>
          </a:p>
          <a:p>
            <a:r>
              <a:rPr lang="de-DE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Universidad de Tübingen, Alemania</a:t>
            </a:r>
          </a:p>
          <a:p>
            <a:endParaRPr lang="de-D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936" y="1118453"/>
            <a:ext cx="4936951" cy="24566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72" y="3830073"/>
            <a:ext cx="1273034" cy="1744056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094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Estadísticas de afectados por                         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ACHM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MCA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2839564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en Tübingen cuentan con el registro genético del grupo más numeroso de pacientes de ACHM Y MCA.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1,440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pacientes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1060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familias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clínico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~350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pacientes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253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familias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clínico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MCA</a:t>
            </a:r>
            <a:endParaRPr lang="de-DE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058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Cronología del estudio CNGA3-ACHM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2012</a:t>
            </a:r>
            <a:r>
              <a:rPr lang="en-US" dirty="0"/>
              <a:t>: 238 </a:t>
            </a:r>
            <a:r>
              <a:rPr lang="en-US" i="1" dirty="0"/>
              <a:t>CNGA3</a:t>
            </a:r>
            <a:r>
              <a:rPr lang="en-US" dirty="0"/>
              <a:t>-ACHM </a:t>
            </a:r>
            <a:r>
              <a:rPr lang="en-US" dirty="0" err="1" smtClean="0"/>
              <a:t>pacientes</a:t>
            </a:r>
            <a:r>
              <a:rPr lang="en-US" dirty="0" smtClean="0"/>
              <a:t> de 189 </a:t>
            </a:r>
            <a:r>
              <a:rPr lang="en-US" dirty="0" err="1" smtClean="0"/>
              <a:t>familias</a:t>
            </a:r>
            <a:endParaRPr lang="en-US" dirty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Requisitos:</a:t>
            </a:r>
          </a:p>
          <a:p>
            <a:pPr marL="0" indent="0">
              <a:buNone/>
            </a:pPr>
            <a:r>
              <a:rPr lang="es-ES" dirty="0" smtClean="0"/>
              <a:t> 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/>
              <a:t>Octubre</a:t>
            </a:r>
            <a:r>
              <a:rPr lang="en-US" dirty="0" smtClean="0"/>
              <a:t> 2014: </a:t>
            </a:r>
            <a:r>
              <a:rPr lang="en-US" dirty="0" err="1" smtClean="0"/>
              <a:t>lista</a:t>
            </a:r>
            <a:r>
              <a:rPr lang="en-US" dirty="0" smtClean="0"/>
              <a:t> </a:t>
            </a:r>
            <a:r>
              <a:rPr lang="en-US" dirty="0" err="1" smtClean="0"/>
              <a:t>reducida</a:t>
            </a:r>
            <a:r>
              <a:rPr lang="en-US" dirty="0" smtClean="0"/>
              <a:t> a 15 </a:t>
            </a:r>
            <a:r>
              <a:rPr lang="en-US" dirty="0" err="1" smtClean="0"/>
              <a:t>pacientes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/>
              <a:t>Acromatopsia</a:t>
            </a:r>
            <a:r>
              <a:rPr lang="en-US" dirty="0" smtClean="0"/>
              <a:t> </a:t>
            </a:r>
            <a:r>
              <a:rPr lang="en-US" dirty="0" err="1" smtClean="0"/>
              <a:t>incompleta</a:t>
            </a:r>
            <a:r>
              <a:rPr lang="en-US" dirty="0" smtClean="0"/>
              <a:t> </a:t>
            </a:r>
            <a:r>
              <a:rPr lang="en-US" dirty="0" err="1" smtClean="0"/>
              <a:t>excluída</a:t>
            </a:r>
            <a:r>
              <a:rPr lang="en-US" dirty="0" smtClean="0"/>
              <a:t> de 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dirty="0" smtClean="0"/>
              <a:t>Criterios: consideraciones clínicas y psicológicas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Comienzo del ensayo en 2015</a:t>
            </a:r>
            <a:endParaRPr lang="de-DE" dirty="0"/>
          </a:p>
        </p:txBody>
      </p:sp>
      <p:sp>
        <p:nvSpPr>
          <p:cNvPr id="4" name="CuadroTexto 3"/>
          <p:cNvSpPr txBox="1"/>
          <p:nvPr/>
        </p:nvSpPr>
        <p:spPr>
          <a:xfrm>
            <a:off x="3865418" y="3069795"/>
            <a:ext cx="6966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Mayor de 18 años (36 pacientes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entre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 18-56 años)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Residente en Europa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2 días de consulta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66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Terapia genética ocular: ventajas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556932"/>
            <a:ext cx="5446221" cy="331893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Órgano encapsulado y pequeño –   estatus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inmunoprivilegiado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Órgano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bilateral –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otro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ojo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comparar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Procedimiento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cirugía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regulada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segura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Pruebas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clínicas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invasivas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morfología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ej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ERG, OCT) </a:t>
            </a:r>
          </a:p>
          <a:p>
            <a:endParaRPr lang="de-D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278" y="3101046"/>
            <a:ext cx="4257225" cy="2501334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16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13563" y="2556932"/>
            <a:ext cx="6283033" cy="3318936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Asociación creada el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28. 12. 2018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socios individuales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familias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socios con acromatopsia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 socios con MCA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socios colaboradores</a:t>
            </a:r>
          </a:p>
          <a:p>
            <a:endParaRPr lang="de-D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79" y="1049838"/>
            <a:ext cx="4043184" cy="10139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0" y="2951017"/>
            <a:ext cx="2473848" cy="2254394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4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60" y="729272"/>
            <a:ext cx="10004975" cy="5449114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43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Resultados (12 meses)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08953" y="2480553"/>
            <a:ext cx="1034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Perfil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seguridad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bueno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todos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pacientes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durante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la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administración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la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dosis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alta.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Ninguna adversidad grave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     Algunos de los primeros  signos de eficacia: </a:t>
            </a:r>
          </a:p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				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492229" y="4085617"/>
            <a:ext cx="6640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 de la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fotofobia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la fijación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del contraste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agudeza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reconocimiento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rostros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números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/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letras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Mejora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discriminación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colores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98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Contacto en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Tübingen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746751" y="3030741"/>
            <a:ext cx="5237396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Universitätsklinikum Tübingen       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Elfriede-Aulhorn-Str. 5-7           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D-72076 Tübingen (Alemania)                   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 +49-7071-29-80702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Fax +49-7071-29-5725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E-mail: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susanne.kohl@uni-tuebingen.de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Homepage: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www.eye-tuebingen.de/wissingerlab/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2" y="2598180"/>
            <a:ext cx="4112915" cy="331319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0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Terapia genética en CNGB3 Y CNGA3 en Reino Unido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85" y="3792163"/>
            <a:ext cx="2143125" cy="21431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28" y="4663439"/>
            <a:ext cx="4217164" cy="617970"/>
          </a:xfrm>
          <a:prstGeom prst="rect">
            <a:avLst/>
          </a:prstGeom>
        </p:spPr>
      </p:pic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7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52" y="3896575"/>
            <a:ext cx="1035801" cy="1560607"/>
          </a:xfrm>
          <a:prstGeom prst="rect">
            <a:avLst/>
          </a:prstGeom>
        </p:spPr>
      </p:pic>
      <p:sp>
        <p:nvSpPr>
          <p:cNvPr id="5" name="Marcador de texto 2"/>
          <p:cNvSpPr>
            <a:spLocks noGrp="1"/>
          </p:cNvSpPr>
          <p:nvPr>
            <p:ph type="body" idx="1"/>
          </p:nvPr>
        </p:nvSpPr>
        <p:spPr>
          <a:xfrm>
            <a:off x="4655050" y="4199604"/>
            <a:ext cx="7212060" cy="95454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Prof.Michael</a:t>
            </a:r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Michaelides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en-US" sz="9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Moorfields</a:t>
            </a:r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Eye Hospital NHS Foundation Trust </a:t>
            </a:r>
            <a:endParaRPr lang="de-D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52" y="1068426"/>
            <a:ext cx="4564428" cy="250669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5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Información general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existen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curativos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la ACHM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última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década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2585259" y="3582785"/>
            <a:ext cx="8395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vances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significativos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detallar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genotipos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fenotipos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pacientes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con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ACHM,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Desarrollo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modelos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animales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Ejecución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fase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I/II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ensayos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clínicos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con personas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75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Mutaciones CNGA3 y CNGB3</a:t>
            </a:r>
            <a:endParaRPr lang="de-D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2831252"/>
            <a:ext cx="9601196" cy="33189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mutaciones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gen CNGB3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40–50%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mundo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Común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Europa y EE.UU 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60%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mutaciones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CNGA3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30–40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mundo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Común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Oriente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Medio y China 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60%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34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AAV-CNGB3</a:t>
            </a:r>
            <a:endParaRPr lang="de-D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AAV-CNGB3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terapia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génetica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designado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restaurar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suministra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través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inyección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subretinal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retina del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ojo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donde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están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localizados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(parte posterior).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terapia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genética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el AAV-CNGB3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fueron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concedidas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ayudas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medicamentos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huérfanos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enfermedades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pediatricas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raras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Fast Truck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parte de la FDA (Food and Drug Administration),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así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medicamentos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huérfanos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PRIME (Priority Medicines)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parte de la EMA (European Medicines Agency) para 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la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acromatopsia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causada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mutación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gen CNGB3. </a:t>
            </a: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FASE I / II del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ensayo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clínico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8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pacientes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adultos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niños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 </a:t>
            </a:r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601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AAV- CNGA3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AAV-CNGA3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terapia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génetica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designado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restaurar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suministra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través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inyección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subretinal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área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retina del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ojo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están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localizados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(parte posterior).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Agosto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año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AAV-CNGA3 ha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recibido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subvenciones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EE.UU y la Unión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medicamentos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huérfanos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así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enfermedades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raras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pediátricas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parte de la FDA (Food and Drug Administration)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FASE PRECLÍNICA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72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Contacto en Londres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709949"/>
            <a:ext cx="5366592" cy="3223307"/>
          </a:xfrm>
          <a:prstGeom prst="rect">
            <a:avLst/>
          </a:prstGeom>
        </p:spPr>
      </p:pic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036340" y="3532870"/>
            <a:ext cx="3615092" cy="2462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914400">
              <a:buClrTx/>
              <a:buSzTx/>
              <a:buNone/>
            </a:pP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Bahnschrift" panose="020B0502040204020203" pitchFamily="34" charset="0"/>
                <a:cs typeface="Arial" panose="020B0604020202020204" pitchFamily="34" charset="0"/>
              </a:rPr>
              <a:t>Moorfields</a:t>
            </a:r>
            <a:r>
              <a:rPr kumimoji="0" lang="de-DE" altLang="de-DE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Bahnschrift" panose="020B0502040204020203" pitchFamily="34" charset="0"/>
                <a:cs typeface="Arial" panose="020B0604020202020204" pitchFamily="34" charset="0"/>
              </a:rPr>
              <a:t> Eye Hospital </a:t>
            </a:r>
          </a:p>
          <a:p>
            <a:pPr marL="0" lvl="0" indent="0" defTabSz="914400">
              <a:buClrTx/>
              <a:buSzTx/>
              <a:buNone/>
            </a:pPr>
            <a:r>
              <a:rPr lang="en-US" dirty="0" smtClean="0">
                <a:latin typeface="Bahnschrift" panose="020B0502040204020203" pitchFamily="34" charset="0"/>
              </a:rPr>
              <a:t>162 </a:t>
            </a:r>
            <a:r>
              <a:rPr lang="en-US" dirty="0">
                <a:latin typeface="Bahnschrift" panose="020B0502040204020203" pitchFamily="34" charset="0"/>
              </a:rPr>
              <a:t>City Road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London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EC1V 2PD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Bahnschrift" panose="020B0502040204020203" pitchFamily="34" charset="0"/>
                <a:cs typeface="Arial" panose="020B0604020202020204" pitchFamily="34" charset="0"/>
              </a:rPr>
              <a:t>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    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de-DE" sz="2000" dirty="0">
                <a:latin typeface="Bahnschrift" panose="020B0502040204020203" pitchFamily="34" charset="0"/>
              </a:rPr>
              <a:t>michel.michaelides@ucl.ac.uk</a:t>
            </a:r>
            <a:r>
              <a:rPr kumimoji="0" lang="de-DE" altLang="de-DE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/>
            </a:r>
            <a:br>
              <a:rPr kumimoji="0" lang="de-DE" altLang="de-DE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</a:br>
            <a:endParaRPr kumimoji="0" lang="de-DE" altLang="de-DE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1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340462"/>
              </p:ext>
            </p:extLst>
          </p:nvPr>
        </p:nvGraphicFramePr>
        <p:xfrm>
          <a:off x="939338" y="773082"/>
          <a:ext cx="10291157" cy="5336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883">
                  <a:extLst>
                    <a:ext uri="{9D8B030D-6E8A-4147-A177-3AD203B41FA5}">
                      <a16:colId xmlns:a16="http://schemas.microsoft.com/office/drawing/2014/main" val="2111416483"/>
                    </a:ext>
                  </a:extLst>
                </a:gridCol>
                <a:gridCol w="7959274">
                  <a:extLst>
                    <a:ext uri="{9D8B030D-6E8A-4147-A177-3AD203B41FA5}">
                      <a16:colId xmlns:a16="http://schemas.microsoft.com/office/drawing/2014/main" val="1211831867"/>
                    </a:ext>
                  </a:extLst>
                </a:gridCol>
              </a:tblGrid>
              <a:tr h="480755">
                <a:tc>
                  <a:txBody>
                    <a:bodyPr/>
                    <a:lstStyle/>
                    <a:p>
                      <a:r>
                        <a:rPr lang="es-ES" sz="2400" b="0" dirty="0" smtClean="0">
                          <a:latin typeface="Bahnschrift" panose="020B0502040204020203" pitchFamily="34" charset="0"/>
                        </a:rPr>
                        <a:t>Fechas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="0" baseline="0" dirty="0" smtClean="0">
                          <a:latin typeface="Bahnschrift" panose="020B0502040204020203" pitchFamily="34" charset="0"/>
                        </a:rPr>
                        <a:t>Hitos 2017-2018</a:t>
                      </a:r>
                      <a:endParaRPr lang="de-DE" sz="2400" b="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02545"/>
                  </a:ext>
                </a:extLst>
              </a:tr>
              <a:tr h="41704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12.2017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Aprobación Estatutos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384169"/>
                  </a:ext>
                </a:extLst>
              </a:tr>
              <a:tr h="41704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28.12.2017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Reunión Junta constituyente de la Asociación, en Vigo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407533"/>
                  </a:ext>
                </a:extLst>
              </a:tr>
              <a:tr h="41704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29.12.2017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Solicitud de inscripción en el Registro Nacional de Asociaciones. Tasas.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109403"/>
                  </a:ext>
                </a:extLst>
              </a:tr>
              <a:tr h="71983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11.01.2018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Presentación ante la Agencia Tributaria  (modelo 036) para la solicitud provisional de Número de Identificación Fiscal (NIF) de la Asociación.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41061"/>
                  </a:ext>
                </a:extLst>
              </a:tr>
              <a:tr h="71983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07.02.2018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Resolución de la Inscripción de la Asociación en el </a:t>
                      </a: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Registro </a:t>
                      </a: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Nacional de Asociaciones. Ministerio del Interior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14931"/>
                  </a:ext>
                </a:extLst>
              </a:tr>
              <a:tr h="71983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22.02.2018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Presentación ante la Agencia Tributaria de la solicitud del NIF definitivo con la aportación de la inscripción de la Asociación.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179085"/>
                  </a:ext>
                </a:extLst>
              </a:tr>
              <a:tr h="1028334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12.07.2018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Solicitud Certificados ante la Agencia Tributaria, Seguridad Social y Registro Nacional de Asociaciones para la obtención de la solicitud de la firma digital. Tasas.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89813"/>
                  </a:ext>
                </a:extLst>
              </a:tr>
              <a:tr h="41704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05.08.2018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Personamiento ante la Agencia Tributaria para la obtención de la firma digital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777376"/>
                  </a:ext>
                </a:extLst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72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Otras investigaciones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40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1295401" y="111284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Terapia genética AAV -CNGB3 (ACHM)      en EE.UU</a:t>
            </a:r>
            <a:endParaRPr lang="de-DE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433781645"/>
              </p:ext>
            </p:extLst>
          </p:nvPr>
        </p:nvGraphicFramePr>
        <p:xfrm>
          <a:off x="1431073" y="2477561"/>
          <a:ext cx="9329851" cy="349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1730433" y="5286278"/>
            <a:ext cx="283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Contacto: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Jill Dolgin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</a:t>
            </a:r>
          </a:p>
          <a:p>
            <a:pPr lvl="0" algn="ctr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advocay@agtc.com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lvl="0" algn="ctr"/>
            <a:r>
              <a:rPr lang="de-DE" dirty="0" smtClean="0">
                <a:latin typeface="Bahnschrift" panose="020B0502040204020203" pitchFamily="34" charset="0"/>
              </a:rPr>
              <a:t> </a:t>
            </a:r>
            <a:r>
              <a:rPr lang="es-ES" dirty="0" smtClean="0">
                <a:latin typeface="Bahnschrift" panose="020B0502040204020203" pitchFamily="34" charset="0"/>
              </a:rPr>
              <a:t> </a:t>
            </a:r>
            <a:endParaRPr lang="es-ES" dirty="0">
              <a:latin typeface="Bahnschrift" panose="020B0502040204020203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782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Terapia </a:t>
            </a:r>
            <a:r>
              <a:rPr lang="es-ES" dirty="0" err="1" smtClean="0"/>
              <a:t>génetica</a:t>
            </a:r>
            <a:r>
              <a:rPr lang="es-ES" dirty="0" smtClean="0"/>
              <a:t> AAV-CNGA3 (ACHM)        en Israel</a:t>
            </a:r>
            <a:endParaRPr lang="de-D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2573557"/>
            <a:ext cx="9601196" cy="3318936"/>
          </a:xfrm>
        </p:spPr>
        <p:txBody>
          <a:bodyPr>
            <a:noAutofit/>
          </a:bodyPr>
          <a:lstStyle/>
          <a:p>
            <a:pPr fontAlgn="base">
              <a:buFont typeface="Wingdings" panose="05000000000000000000" pitchFamily="2" charset="2"/>
              <a:buChar char="v"/>
            </a:pPr>
            <a:r>
              <a:rPr lang="en-US" sz="2000" dirty="0" smtClean="0"/>
              <a:t>2009 – </a:t>
            </a:r>
            <a:r>
              <a:rPr lang="en-US" sz="2000" dirty="0" err="1" smtClean="0"/>
              <a:t>investigadores</a:t>
            </a:r>
            <a:r>
              <a:rPr lang="en-US" sz="2000" dirty="0" smtClean="0"/>
              <a:t> de Israel </a:t>
            </a:r>
            <a:r>
              <a:rPr lang="en-US" sz="2000" dirty="0" err="1" smtClean="0"/>
              <a:t>identifican</a:t>
            </a:r>
            <a:r>
              <a:rPr lang="en-US" sz="2000" dirty="0" smtClean="0"/>
              <a:t> un </a:t>
            </a:r>
            <a:r>
              <a:rPr lang="en-US" sz="2000" dirty="0" err="1" smtClean="0"/>
              <a:t>rebaño</a:t>
            </a:r>
            <a:r>
              <a:rPr lang="en-US" sz="2000" dirty="0" smtClean="0"/>
              <a:t> de </a:t>
            </a:r>
            <a:r>
              <a:rPr lang="en-US" sz="2000" dirty="0" err="1" smtClean="0"/>
              <a:t>ovejas</a:t>
            </a:r>
            <a:r>
              <a:rPr lang="en-US" sz="2000" dirty="0" smtClean="0"/>
              <a:t> con </a:t>
            </a:r>
            <a:r>
              <a:rPr lang="en-US" sz="2000" dirty="0" err="1"/>
              <a:t>c</a:t>
            </a:r>
            <a:r>
              <a:rPr lang="en-US" sz="2000" dirty="0" err="1" smtClean="0"/>
              <a:t>eguera</a:t>
            </a:r>
            <a:r>
              <a:rPr lang="en-US" sz="2000" dirty="0" smtClean="0"/>
              <a:t> </a:t>
            </a:r>
            <a:r>
              <a:rPr lang="en-US" sz="2000" dirty="0" err="1" smtClean="0"/>
              <a:t>diurna</a:t>
            </a:r>
            <a:r>
              <a:rPr lang="en-US" sz="2000" dirty="0" smtClean="0"/>
              <a:t>. </a:t>
            </a:r>
            <a:endParaRPr lang="en-US" sz="2000" dirty="0"/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 dirty="0" err="1" smtClean="0"/>
              <a:t>Empezaron</a:t>
            </a:r>
            <a:r>
              <a:rPr lang="en-US" sz="2000" dirty="0" smtClean="0"/>
              <a:t> con </a:t>
            </a:r>
            <a:r>
              <a:rPr lang="en-US" sz="2000" dirty="0" err="1" smtClean="0"/>
              <a:t>ensayos</a:t>
            </a:r>
            <a:r>
              <a:rPr lang="en-US" sz="2000" dirty="0" smtClean="0"/>
              <a:t> de </a:t>
            </a:r>
            <a:r>
              <a:rPr lang="en-US" sz="2000" dirty="0" err="1" smtClean="0"/>
              <a:t>terapia</a:t>
            </a:r>
            <a:r>
              <a:rPr lang="en-US" sz="2000" dirty="0" smtClean="0"/>
              <a:t> </a:t>
            </a:r>
            <a:r>
              <a:rPr lang="en-US" sz="2000" dirty="0" err="1" smtClean="0"/>
              <a:t>genética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estos</a:t>
            </a:r>
            <a:r>
              <a:rPr lang="en-US" sz="2000" dirty="0" smtClean="0"/>
              <a:t> </a:t>
            </a:r>
            <a:r>
              <a:rPr lang="en-US" sz="2000" dirty="0" err="1" smtClean="0"/>
              <a:t>animales</a:t>
            </a:r>
            <a:r>
              <a:rPr lang="en-US" sz="2000" dirty="0" smtClean="0"/>
              <a:t>. Las </a:t>
            </a:r>
            <a:r>
              <a:rPr lang="en-US" sz="2000" dirty="0" err="1" smtClean="0"/>
              <a:t>ovejas</a:t>
            </a:r>
            <a:r>
              <a:rPr lang="en-US" sz="2000" dirty="0" smtClean="0"/>
              <a:t> </a:t>
            </a:r>
            <a:r>
              <a:rPr lang="en-US" sz="2000" dirty="0" err="1" smtClean="0"/>
              <a:t>afectadas</a:t>
            </a:r>
            <a:r>
              <a:rPr lang="en-US" sz="2000" dirty="0" smtClean="0"/>
              <a:t> </a:t>
            </a:r>
            <a:r>
              <a:rPr lang="en-US" sz="2000" dirty="0" err="1" smtClean="0"/>
              <a:t>fueron</a:t>
            </a:r>
            <a:r>
              <a:rPr lang="en-US" sz="2000" dirty="0" smtClean="0"/>
              <a:t> </a:t>
            </a:r>
            <a:r>
              <a:rPr lang="en-US" sz="2000" dirty="0" err="1" smtClean="0"/>
              <a:t>inyectadas</a:t>
            </a:r>
            <a:r>
              <a:rPr lang="en-US" sz="2000" dirty="0" smtClean="0"/>
              <a:t> con un virus que </a:t>
            </a:r>
            <a:r>
              <a:rPr lang="en-US" sz="2000" dirty="0" err="1" smtClean="0"/>
              <a:t>llevaba</a:t>
            </a:r>
            <a:r>
              <a:rPr lang="en-US" sz="2000" dirty="0" smtClean="0"/>
              <a:t> la </a:t>
            </a:r>
            <a:r>
              <a:rPr lang="en-US" sz="2000" dirty="0" err="1" smtClean="0"/>
              <a:t>copia</a:t>
            </a:r>
            <a:r>
              <a:rPr lang="en-US" sz="2000" dirty="0" smtClean="0"/>
              <a:t> normal del gen </a:t>
            </a:r>
            <a:r>
              <a:rPr lang="en-US" sz="2000" dirty="0" err="1" smtClean="0"/>
              <a:t>faltante</a:t>
            </a:r>
            <a:r>
              <a:rPr lang="en-US" sz="2000" dirty="0" smtClean="0"/>
              <a:t>. 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 dirty="0" smtClean="0"/>
              <a:t>La </a:t>
            </a:r>
            <a:r>
              <a:rPr lang="en-US" sz="2000" dirty="0" err="1" smtClean="0"/>
              <a:t>terapia</a:t>
            </a:r>
            <a:r>
              <a:rPr lang="en-US" sz="2000" dirty="0" smtClean="0"/>
              <a:t> </a:t>
            </a:r>
            <a:r>
              <a:rPr lang="en-US" sz="2000" dirty="0" err="1" smtClean="0"/>
              <a:t>fue</a:t>
            </a:r>
            <a:r>
              <a:rPr lang="en-US" sz="2000" dirty="0" smtClean="0"/>
              <a:t> un </a:t>
            </a:r>
            <a:r>
              <a:rPr lang="en-US" sz="2000" dirty="0" err="1" smtClean="0"/>
              <a:t>éxito</a:t>
            </a:r>
            <a:r>
              <a:rPr lang="en-US" sz="2000" dirty="0" smtClean="0"/>
              <a:t>; las </a:t>
            </a:r>
            <a:r>
              <a:rPr lang="en-US" sz="2000" dirty="0" err="1" smtClean="0"/>
              <a:t>ovejas</a:t>
            </a:r>
            <a:r>
              <a:rPr lang="en-US" sz="2000" dirty="0" smtClean="0"/>
              <a:t> </a:t>
            </a:r>
            <a:r>
              <a:rPr lang="en-US" sz="2000" dirty="0" err="1" smtClean="0"/>
              <a:t>tratadas</a:t>
            </a:r>
            <a:r>
              <a:rPr lang="en-US" sz="2000" dirty="0" smtClean="0"/>
              <a:t> </a:t>
            </a:r>
            <a:r>
              <a:rPr lang="en-US" sz="2000" dirty="0" err="1" smtClean="0"/>
              <a:t>recuperaron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vision </a:t>
            </a:r>
            <a:r>
              <a:rPr lang="en-US" sz="2000" dirty="0" err="1" smtClean="0"/>
              <a:t>diurna</a:t>
            </a:r>
            <a:r>
              <a:rPr lang="en-US" sz="2000" dirty="0" smtClean="0"/>
              <a:t>, </a:t>
            </a:r>
            <a:r>
              <a:rPr lang="en-US" sz="2000" dirty="0" err="1" smtClean="0"/>
              <a:t>mientras</a:t>
            </a:r>
            <a:r>
              <a:rPr lang="en-US" sz="2000" dirty="0" smtClean="0"/>
              <a:t> que las que no </a:t>
            </a:r>
            <a:r>
              <a:rPr lang="en-US" sz="2000" dirty="0" err="1" smtClean="0"/>
              <a:t>fueron</a:t>
            </a:r>
            <a:r>
              <a:rPr lang="en-US" sz="2000" dirty="0" smtClean="0"/>
              <a:t> </a:t>
            </a:r>
            <a:r>
              <a:rPr lang="en-US" sz="2000" dirty="0" err="1" smtClean="0"/>
              <a:t>tratadas</a:t>
            </a:r>
            <a:r>
              <a:rPr lang="en-US" sz="2000" dirty="0" smtClean="0"/>
              <a:t> </a:t>
            </a:r>
            <a:r>
              <a:rPr lang="en-US" sz="2000" dirty="0" err="1" smtClean="0"/>
              <a:t>permacieron</a:t>
            </a:r>
            <a:r>
              <a:rPr lang="en-US" sz="2000" dirty="0" smtClean="0"/>
              <a:t> con el </a:t>
            </a:r>
            <a:r>
              <a:rPr lang="en-US" sz="2000" dirty="0" err="1" smtClean="0"/>
              <a:t>problema</a:t>
            </a:r>
            <a:r>
              <a:rPr lang="en-US" sz="2000" dirty="0" smtClean="0"/>
              <a:t>. 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 dirty="0" smtClean="0"/>
              <a:t>La </a:t>
            </a:r>
            <a:r>
              <a:rPr lang="en-US" sz="2000" dirty="0" err="1" smtClean="0"/>
              <a:t>acromatopsia</a:t>
            </a:r>
            <a:r>
              <a:rPr lang="en-US" sz="2000" dirty="0" smtClean="0"/>
              <a:t> (CNGA3) </a:t>
            </a:r>
            <a:r>
              <a:rPr lang="en-US" sz="2000" dirty="0" err="1" smtClean="0"/>
              <a:t>en</a:t>
            </a:r>
            <a:r>
              <a:rPr lang="en-US" sz="2000" dirty="0" smtClean="0"/>
              <a:t> Israel se </a:t>
            </a:r>
            <a:r>
              <a:rPr lang="en-US" sz="2000" dirty="0" err="1" smtClean="0"/>
              <a:t>estima</a:t>
            </a:r>
            <a:r>
              <a:rPr lang="en-US" sz="2000" dirty="0" smtClean="0"/>
              <a:t> </a:t>
            </a:r>
            <a:r>
              <a:rPr lang="en-US" sz="2000" dirty="0" err="1" smtClean="0"/>
              <a:t>afecta</a:t>
            </a:r>
            <a:r>
              <a:rPr lang="en-US" sz="2000" dirty="0" smtClean="0"/>
              <a:t> a 1 de </a:t>
            </a:r>
            <a:r>
              <a:rPr lang="en-US" sz="2000" dirty="0" err="1" smtClean="0"/>
              <a:t>cada</a:t>
            </a:r>
            <a:r>
              <a:rPr lang="en-US" sz="2000" dirty="0" smtClean="0"/>
              <a:t> 5.000 personas </a:t>
            </a:r>
            <a:r>
              <a:rPr lang="en-US" sz="2000" dirty="0" err="1" smtClean="0"/>
              <a:t>debido</a:t>
            </a:r>
            <a:r>
              <a:rPr lang="en-US" sz="2000" dirty="0" smtClean="0"/>
              <a:t> a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matrimonios</a:t>
            </a:r>
            <a:r>
              <a:rPr lang="en-US" sz="2000" dirty="0" smtClean="0"/>
              <a:t> </a:t>
            </a:r>
            <a:r>
              <a:rPr lang="en-US" sz="2000" dirty="0" err="1" smtClean="0"/>
              <a:t>cosanguíneos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algunas</a:t>
            </a:r>
            <a:r>
              <a:rPr lang="en-US" sz="2000" dirty="0" smtClean="0"/>
              <a:t> </a:t>
            </a:r>
            <a:r>
              <a:rPr lang="en-US" sz="2000" dirty="0" err="1" smtClean="0"/>
              <a:t>poblaciones</a:t>
            </a:r>
            <a:r>
              <a:rPr lang="en-US" sz="2000" dirty="0" smtClean="0"/>
              <a:t>. </a:t>
            </a:r>
            <a:endParaRPr lang="de-DE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351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#5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Debate y, en su caso, aprobación del importe de la cuota social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17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Cuota social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Cuota socio individual: 20€/año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Cuota socio familia: 30€/año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Cuota socio colaborador individual: 20€/año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Cuota socio colaborador familiar: 30€/año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032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#6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Decisión a adoptar sobre la aplicación de la subvención concedida a la </a:t>
            </a:r>
            <a:r>
              <a:rPr lang="es-ES_trad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ACRÓMATES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por la entidad </a:t>
            </a:r>
            <a:r>
              <a:rPr lang="es-ES_tradnl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Cecabank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05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84" y="658595"/>
            <a:ext cx="2565079" cy="20317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34" y="3310939"/>
            <a:ext cx="4868001" cy="279776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6133" y="1812862"/>
            <a:ext cx="1095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Programa de ayuda sociales “Tú eliges”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87832" y="2623393"/>
            <a:ext cx="48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yuda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económica de 12.995 €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745715"/>
            <a:ext cx="9601196" cy="1303867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III Jornada Solidaria del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75" y="2548496"/>
            <a:ext cx="39243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45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1048634"/>
            <a:ext cx="9601196" cy="1303867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Proyectos con la ayuda de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Cecabank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67</a:t>
            </a:fld>
            <a:endParaRPr lang="en-US" dirty="0"/>
          </a:p>
        </p:txBody>
      </p:sp>
      <p:sp>
        <p:nvSpPr>
          <p:cNvPr id="5" name="Marcador de contenido 4"/>
          <p:cNvSpPr txBox="1">
            <a:spLocks noGrp="1"/>
          </p:cNvSpPr>
          <p:nvPr>
            <p:ph idx="1"/>
          </p:nvPr>
        </p:nvSpPr>
        <p:spPr>
          <a:xfrm>
            <a:off x="1295402" y="2465492"/>
            <a:ext cx="960119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Campañas informativas en las escuelas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mpresión y distribución de los trípticos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ejora de la página web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Ayudas en la adquisición de medios técnicos a los socios afectados que no puedan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afrontarlos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Organizar actividades de todo tipo como, por ejemplo, eventos deportivos para dar visibilidad a la acromatopsia y conseguir financiación para investigación actual en terapias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genéticas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0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#7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Examen y, en su caso, aprobación del plan de actuaciones y del presupuesto de ingresos y gastos para el ejercicio </a:t>
            </a:r>
            <a:r>
              <a:rPr lang="es-ES_trad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2019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27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#8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Orden del Día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Nombramiento, elección y aceptación de los miembros de la Junta Directiva y de los comités de </a:t>
            </a:r>
            <a:r>
              <a:rPr lang="es-ES_trad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trabajo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75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051853"/>
              </p:ext>
            </p:extLst>
          </p:nvPr>
        </p:nvGraphicFramePr>
        <p:xfrm>
          <a:off x="955964" y="756461"/>
          <a:ext cx="10274531" cy="533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116">
                  <a:extLst>
                    <a:ext uri="{9D8B030D-6E8A-4147-A177-3AD203B41FA5}">
                      <a16:colId xmlns:a16="http://schemas.microsoft.com/office/drawing/2014/main" val="2111416483"/>
                    </a:ext>
                  </a:extLst>
                </a:gridCol>
                <a:gridCol w="7946415">
                  <a:extLst>
                    <a:ext uri="{9D8B030D-6E8A-4147-A177-3AD203B41FA5}">
                      <a16:colId xmlns:a16="http://schemas.microsoft.com/office/drawing/2014/main" val="1211831867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r>
                        <a:rPr lang="es-ES" sz="2400" b="0" dirty="0" smtClean="0">
                          <a:latin typeface="Bahnschrift" panose="020B0502040204020203" pitchFamily="34" charset="0"/>
                        </a:rPr>
                        <a:t>Fechas</a:t>
                      </a:r>
                      <a:endParaRPr lang="de-DE" sz="2400" b="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="0" dirty="0" smtClean="0">
                          <a:latin typeface="Bahnschrift" panose="020B0502040204020203" pitchFamily="34" charset="0"/>
                        </a:rPr>
                        <a:t>Eventos 2017-2018</a:t>
                      </a:r>
                      <a:endParaRPr lang="de-DE" sz="2400" b="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02545"/>
                  </a:ext>
                </a:extLst>
              </a:tr>
              <a:tr h="71011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22.01.2018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Reunión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ONERO (Observatorio Nacional de Enfermedades Raras Oculares).Asistentes: Marta Gonzalvo y Felipe </a:t>
                      </a:r>
                      <a:r>
                        <a:rPr lang="es-ES" baseline="0" dirty="0" err="1" smtClean="0">
                          <a:latin typeface="Bahnschrift" panose="020B0502040204020203" pitchFamily="34" charset="0"/>
                        </a:rPr>
                        <a:t>Miguélez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384169"/>
                  </a:ext>
                </a:extLst>
              </a:tr>
              <a:tr h="71011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05.2018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III Jornada Solidaria Cecabank. Programa de ayudas sociales “Tú eliges”.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Presentación del proyecto ACRÓMATES: Eva Domínguez y su hijo Pedro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407533"/>
                  </a:ext>
                </a:extLst>
              </a:tr>
              <a:tr h="44898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27.06.2018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Multiconferencia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entidades y personas adheridas al proyecto ONERO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109403"/>
                  </a:ext>
                </a:extLst>
              </a:tr>
              <a:tr h="48133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17.07.2018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Asamblea General de ONERO en Madrid. Asistente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: Pedro Giralda</a:t>
                      </a:r>
                      <a:endParaRPr lang="es-ES" dirty="0" smtClean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41061"/>
                  </a:ext>
                </a:extLst>
              </a:tr>
              <a:tr h="77495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20.09.2018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Taller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empoderamiento asociativo: un movimiento extraordinario. Asistentes: Pedro Giralda y Carmen Infante. Organizado por FEDER (Madrid)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14931"/>
                  </a:ext>
                </a:extLst>
              </a:tr>
              <a:tr h="497714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28.09.2018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Envío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de la solicitud de adhesión a FEDER</a:t>
                      </a:r>
                      <a:endParaRPr lang="es-ES" dirty="0" smtClean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179085"/>
                  </a:ext>
                </a:extLst>
              </a:tr>
              <a:tr h="747001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20.10.2018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 Encuentro</a:t>
                      </a:r>
                      <a:r>
                        <a:rPr lang="es-ES" baseline="0" dirty="0" smtClean="0">
                          <a:latin typeface="Bahnschrift" panose="020B0502040204020203" pitchFamily="34" charset="0"/>
                        </a:rPr>
                        <a:t> Europeo de Acromatopsia y Monocromatismo de Conos Azules en Venecia (Italia). Asistente: Marta Gonzalvo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89813"/>
                  </a:ext>
                </a:extLst>
              </a:tr>
              <a:tr h="44898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anose="020B0502040204020203" pitchFamily="34" charset="0"/>
                        </a:rPr>
                        <a:t>15.12.2018</a:t>
                      </a:r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Bahnschrift" panose="020B0502040204020203" pitchFamily="34" charset="0"/>
                        </a:rPr>
                        <a:t>Asamblea General de Socios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777376"/>
                  </a:ext>
                </a:extLst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173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Junta directiva actual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89" y="2532525"/>
            <a:ext cx="4847471" cy="331787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70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6966065" y="2840096"/>
            <a:ext cx="41064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PRESIDENTA: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Marta Gonzalvo González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SECRETARIA: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Inmaculada Almeida Rodríguez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TESORERO: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Javier Gonzalvo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Imaz</a:t>
            </a:r>
            <a:endParaRPr lang="es-E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VOCAL: 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Manuel Lamoso del Río</a:t>
            </a:r>
          </a:p>
          <a:p>
            <a:endParaRPr lang="de-DE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0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Comités/grupos de trabajo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necesitan personas interesadas en las siguientes ÁREAS: 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Administrador/es de Redes sociales (Twitter, Facebook, Instagram) 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Programador/es para mejorar el actual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wordpress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(o comprar dominio de página web y diseñarla)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Administrador/es de contenido y actualización de la página web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Preparación de material informativo y divulgativo 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Traductores para traducir al español información en otras lenguas </a:t>
            </a: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médico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73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49" y="2660071"/>
            <a:ext cx="1540796" cy="2303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31" y="2660071"/>
            <a:ext cx="1540797" cy="2303491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429788" y="128970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s-ES" dirty="0"/>
              <a:t>Especialistas que colaboran con nosotros: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305097" y="5120640"/>
            <a:ext cx="187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Dr. Abalo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Lojo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781004" y="5120640"/>
            <a:ext cx="224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Prof.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Gomez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-Ulla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33403" y="2470572"/>
            <a:ext cx="51455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Instituto oftalmológico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Gomez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-Ulla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20% de descuento en las tarifas a socios de ACRÓMATES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D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escuento no aplicado en fármacos o implantes ni en las tarifas de genética (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Nimgenetics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):</a:t>
            </a:r>
          </a:p>
          <a:p>
            <a:endParaRPr lang="es-ES" sz="2000" dirty="0" smtClean="0"/>
          </a:p>
          <a:p>
            <a:r>
              <a:rPr lang="es-ES" dirty="0" smtClean="0"/>
              <a:t>:</a:t>
            </a:r>
          </a:p>
          <a:p>
            <a:endParaRPr lang="de-DE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88377" y="4443532"/>
            <a:ext cx="368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Estudio de Gen Único: 850€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Panel Completo: 1.350€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Consulta Resultados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Genética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(socios de ACRÓMATES gratis)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046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Rare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Commons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(Hospital San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oan de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Deu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4564133"/>
            <a:ext cx="5412969" cy="529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Begonya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Nafría</a:t>
            </a:r>
            <a:endParaRPr lang="es-E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oordinadora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proyecto Rare Commons de Distrofias Hereditarias de Retina 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73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33" y="2789764"/>
            <a:ext cx="2381250" cy="1495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43922" y="4687179"/>
            <a:ext cx="3052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 </a:t>
            </a:r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936009767 Ext 2765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bnafria@hsjdbcn.org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52943" y="2954709"/>
            <a:ext cx="6694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Estudio de distrofias hereditarias de retina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Base de datos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stadística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71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 de contactos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ONCE</a:t>
            </a:r>
          </a:p>
          <a:p>
            <a:r>
              <a:rPr lang="es-ES" dirty="0" smtClean="0"/>
              <a:t>DOCE</a:t>
            </a:r>
          </a:p>
          <a:p>
            <a:r>
              <a:rPr lang="es-ES" dirty="0" smtClean="0"/>
              <a:t>ONERO</a:t>
            </a:r>
          </a:p>
          <a:p>
            <a:r>
              <a:rPr lang="es-ES" dirty="0" smtClean="0"/>
              <a:t>FEDER</a:t>
            </a:r>
          </a:p>
          <a:p>
            <a:r>
              <a:rPr lang="es-ES" dirty="0" err="1" smtClean="0"/>
              <a:t>Begisare</a:t>
            </a:r>
            <a:r>
              <a:rPr lang="es-ES" dirty="0" smtClean="0"/>
              <a:t> (Retinosis </a:t>
            </a:r>
            <a:r>
              <a:rPr lang="es-ES" dirty="0" err="1" smtClean="0"/>
              <a:t>Gipuzkoa</a:t>
            </a:r>
            <a:r>
              <a:rPr lang="es-ES" dirty="0" smtClean="0"/>
              <a:t>)</a:t>
            </a:r>
          </a:p>
          <a:p>
            <a:r>
              <a:rPr lang="es-ES" dirty="0" smtClean="0"/>
              <a:t>AFAN</a:t>
            </a:r>
          </a:p>
          <a:p>
            <a:r>
              <a:rPr lang="es-ES" dirty="0" err="1" smtClean="0"/>
              <a:t>ColorADD</a:t>
            </a:r>
            <a:endParaRPr lang="es-ES" dirty="0" smtClean="0"/>
          </a:p>
          <a:p>
            <a:r>
              <a:rPr lang="es-ES" dirty="0" smtClean="0"/>
              <a:t>Asociaciones europeas de acromatopsia (Alemania, Polonia</a:t>
            </a:r>
            <a:r>
              <a:rPr lang="es-ES" dirty="0"/>
              <a:t> </a:t>
            </a:r>
            <a:r>
              <a:rPr lang="es-ES" dirty="0" smtClean="0"/>
              <a:t>e Italia)</a:t>
            </a:r>
          </a:p>
          <a:p>
            <a:r>
              <a:rPr lang="es-ES" dirty="0" smtClean="0"/>
              <a:t>BCM </a:t>
            </a:r>
            <a:r>
              <a:rPr lang="es-ES" dirty="0" err="1" smtClean="0"/>
              <a:t>Families</a:t>
            </a:r>
            <a:r>
              <a:rPr lang="es-ES" dirty="0" smtClean="0"/>
              <a:t> </a:t>
            </a:r>
            <a:r>
              <a:rPr lang="es-ES" dirty="0" err="1" smtClean="0"/>
              <a:t>Foundation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95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0" y="3018214"/>
            <a:ext cx="2667000" cy="2667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0" y="2914737"/>
            <a:ext cx="2670724" cy="267072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Distintivo “Tengo baja visión”</a:t>
            </a:r>
            <a:endParaRPr lang="de-DE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216" y="2662241"/>
            <a:ext cx="2385568" cy="31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77" y="2499187"/>
            <a:ext cx="3222708" cy="36825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67" y="4264429"/>
            <a:ext cx="1917296" cy="19172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871267" y="2518527"/>
            <a:ext cx="2177189" cy="163289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20835" y="1023225"/>
            <a:ext cx="9601196" cy="1303867"/>
          </a:xfrm>
        </p:spPr>
        <p:txBody>
          <a:bodyPr/>
          <a:lstStyle/>
          <a:p>
            <a:r>
              <a:rPr lang="es-ES" dirty="0" smtClean="0"/>
              <a:t>Color ADD</a:t>
            </a:r>
            <a:endParaRPr lang="de-DE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640" y="3051175"/>
            <a:ext cx="1476375" cy="30575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988" y="2580495"/>
            <a:ext cx="2737887" cy="34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85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33155" y="5012575"/>
            <a:ext cx="527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http://www.retinacastillayleon.org/legislacion/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24053" y="1183870"/>
            <a:ext cx="9601196" cy="1303867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4% para gafas y lentillas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295398" y="2175540"/>
            <a:ext cx="9601200" cy="17204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endParaRPr lang="es-ES" dirty="0">
              <a:latin typeface="Bahnschrift" panose="020B0502040204020203" pitchFamily="34" charset="0"/>
            </a:endParaRPr>
          </a:p>
          <a:p>
            <a:pPr algn="just" fontAlgn="base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personas con discapacidad del 33% y superior, siempre que esta discapacidad sea causada por patologías visuales, tiene derecho a la aplicación del 4% de IVA en la compra de gafas graduadas y lentillas.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95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Regalo 10 Test Kits</a:t>
            </a:r>
          </a:p>
          <a:p>
            <a:r>
              <a:rPr lang="de-DE" dirty="0" smtClean="0"/>
              <a:t>Tintes equivalentes a filtros: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Zeiss </a:t>
            </a:r>
            <a:r>
              <a:rPr lang="de-DE" dirty="0"/>
              <a:t>F540, F560, F580 </a:t>
            </a:r>
            <a:r>
              <a:rPr lang="de-DE" dirty="0"/>
              <a:t>y</a:t>
            </a:r>
            <a:r>
              <a:rPr lang="de-DE" dirty="0" smtClean="0"/>
              <a:t> </a:t>
            </a:r>
            <a:r>
              <a:rPr lang="de-DE" dirty="0"/>
              <a:t>Schweizer </a:t>
            </a:r>
            <a:r>
              <a:rPr lang="de-DE" dirty="0" smtClean="0"/>
              <a:t>MLF585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Tinte más oscuro para 2109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10-15 set de lentillas para probar gratis en 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Seguimiento próximo año</a:t>
            </a:r>
          </a:p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78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4" y="760336"/>
            <a:ext cx="4585386" cy="156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2426"/>
      </p:ext>
    </p:extLst>
  </p:cSld>
  <p:clrMapOvr>
    <a:masterClrMapping/>
  </p:clrMapOvr>
  <p:transition spd="slow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99904" y="5476301"/>
            <a:ext cx="527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http://www.retinacastillayleon.org/legislacion/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95155" y="118995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Estudio genético por la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eguridad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ocial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295398" y="2586279"/>
            <a:ext cx="9601200" cy="297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fontAlgn="base"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Seguridad Social tiene la obligación de hacer el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estudio genético diagnóstico de todas las personas afectadas para confirmar o descartar una patología de base genética. </a:t>
            </a:r>
          </a:p>
          <a:p>
            <a:pPr marL="0" indent="0" algn="just" fontAlgn="base"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Si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estando dentro de los casos que establece esta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Ley se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niegan 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hacerlo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estamos en nuestro derecho de interponer quejas y recursos ante dicha administración.</a:t>
            </a:r>
          </a:p>
          <a:p>
            <a:pPr algn="ctr" fontAlgn="base"/>
            <a:endParaRPr lang="es-ES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60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 principales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7787" y="2689935"/>
            <a:ext cx="9601196" cy="33189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Ayudar a los socios afectados y familiares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Recabar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más información en español sobre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ACHM y el MCA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 visibilidad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dos patologías y a la baja visión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Unir intereses y esfuerzos para hacer un registro 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afectados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Dar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apoyo a la investigación en terapias génicas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90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Tiflotecnia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111" name="Google Shape;111;p17" descr="Znalezione obrazy dla zapytania eschenbach varioplus 8x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2206" y="3385170"/>
            <a:ext cx="1964066" cy="2328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 descr="Znalezione obrazy dla zapytania kamera panasonic hc-v770"/>
          <p:cNvSpPr/>
          <p:nvPr/>
        </p:nvSpPr>
        <p:spPr>
          <a:xfrm>
            <a:off x="5184791" y="4244493"/>
            <a:ext cx="2831920" cy="186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7" descr="Znalezione obrazy dla zapytania kamera panasonic hc-v770"/>
          <p:cNvSpPr/>
          <p:nvPr/>
        </p:nvSpPr>
        <p:spPr>
          <a:xfrm>
            <a:off x="5224006" y="4721554"/>
            <a:ext cx="3187557" cy="139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7" descr="Znalezione obrazy dla zapytania kamera panasonic hc-v770"/>
          <p:cNvSpPr/>
          <p:nvPr/>
        </p:nvSpPr>
        <p:spPr>
          <a:xfrm rot="10800000" flipH="1">
            <a:off x="4484536" y="4377207"/>
            <a:ext cx="3569278" cy="187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 descr="Znalezione obrazy dla zapytania kamera panasonic hc-v770"/>
          <p:cNvSpPr/>
          <p:nvPr/>
        </p:nvSpPr>
        <p:spPr>
          <a:xfrm>
            <a:off x="5943600" y="328059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934249" y="4858794"/>
            <a:ext cx="19284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pic>
        <p:nvPicPr>
          <p:cNvPr id="123" name="Google Shape;123;p17" descr="Znalezione obrazy dla zapytania smartfon l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200000">
            <a:off x="3693071" y="2705225"/>
            <a:ext cx="2355041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A picture containing indoor, wall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062551" y="4444762"/>
            <a:ext cx="1805662" cy="123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2;p17" descr="Znalezione obrazy dla zapytania eschenbach lup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10335" y="2580502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3;p17" descr="Znalezione obrazy dla zapytania eschenbach lup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088" y="251382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4628" y="4174298"/>
            <a:ext cx="22669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89352" y="4305993"/>
            <a:ext cx="2648451" cy="1749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6913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73" y="2610196"/>
            <a:ext cx="2116047" cy="3358804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Lecturas </a:t>
            </a:r>
            <a:endParaRPr lang="de-DE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2453158"/>
            <a:ext cx="3068782" cy="34128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69" y="2907707"/>
            <a:ext cx="3003932" cy="30098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88" y="2693323"/>
            <a:ext cx="1584101" cy="17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2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Campaña visibilidad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471203"/>
            <a:ext cx="2428701" cy="37097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7" y="3288956"/>
            <a:ext cx="2758886" cy="2074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31" y="2885790"/>
            <a:ext cx="4145895" cy="28805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0" r="56001" b="45566"/>
          <a:stretch/>
        </p:blipFill>
        <p:spPr>
          <a:xfrm>
            <a:off x="2585257" y="887787"/>
            <a:ext cx="945909" cy="118370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5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2626</Words>
  <Application>Microsoft Office PowerPoint</Application>
  <PresentationFormat>Panorámica</PresentationFormat>
  <Paragraphs>477</Paragraphs>
  <Slides>81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91" baseType="lpstr">
      <vt:lpstr>Microsoft YaHei</vt:lpstr>
      <vt:lpstr>SimSun</vt:lpstr>
      <vt:lpstr>Arial</vt:lpstr>
      <vt:lpstr>Bahnschrift</vt:lpstr>
      <vt:lpstr>Calibri</vt:lpstr>
      <vt:lpstr>Garamond</vt:lpstr>
      <vt:lpstr>Times New Roman</vt:lpstr>
      <vt:lpstr>Tw Cen MT</vt:lpstr>
      <vt:lpstr>Wingdings</vt:lpstr>
      <vt:lpstr>Orgánico</vt:lpstr>
      <vt:lpstr>Presentación de PowerPoint</vt:lpstr>
      <vt:lpstr>Presentación de PowerPoint</vt:lpstr>
      <vt:lpstr>#1 Orden del Día</vt:lpstr>
      <vt:lpstr> ¿Porqué surgió la idea de asociarnos? </vt:lpstr>
      <vt:lpstr>Presentación de PowerPoint</vt:lpstr>
      <vt:lpstr>Presentación de PowerPoint</vt:lpstr>
      <vt:lpstr>Presentación de PowerPoint</vt:lpstr>
      <vt:lpstr>Objetivos principales</vt:lpstr>
      <vt:lpstr>Campaña visibilidad</vt:lpstr>
      <vt:lpstr>Campaña visibilidad</vt:lpstr>
      <vt:lpstr>Medios de comunicación</vt:lpstr>
      <vt:lpstr>Folleto informativo (tríptico)</vt:lpstr>
      <vt:lpstr>Boletín informativo (cuatrimestral)</vt:lpstr>
      <vt:lpstr>#2 Orden del Día</vt:lpstr>
      <vt:lpstr>#3 Orden del Día</vt:lpstr>
      <vt:lpstr>Presentación de PowerPoint</vt:lpstr>
      <vt:lpstr>ONERO</vt:lpstr>
      <vt:lpstr>Puntos clave del manifiesto de ONERO </vt:lpstr>
      <vt:lpstr>FEDER</vt:lpstr>
      <vt:lpstr>¿Por qué nos adherimos a FEDER?</vt:lpstr>
      <vt:lpstr>#4 Orden del Día</vt:lpstr>
      <vt:lpstr>Presentación de PowerPoint</vt:lpstr>
      <vt:lpstr>Acromatopsia</vt:lpstr>
      <vt:lpstr>Acromatopsia en cifras</vt:lpstr>
      <vt:lpstr>Síntomas de la acromatopsia</vt:lpstr>
      <vt:lpstr>Examen oftalmológico</vt:lpstr>
      <vt:lpstr>Causas genéticas</vt:lpstr>
      <vt:lpstr>Herencia autosómica recesiva</vt:lpstr>
      <vt:lpstr>ACHM pareja de portadores </vt:lpstr>
      <vt:lpstr>ACHM pareja de afectado + no portador </vt:lpstr>
      <vt:lpstr>ACHM pareja de afectado + portador </vt:lpstr>
      <vt:lpstr>Resumiendo…</vt:lpstr>
      <vt:lpstr>Genes mutados (ACHM)</vt:lpstr>
      <vt:lpstr>Investigaciones actuales</vt:lpstr>
      <vt:lpstr>Monocromatismo                                        de conos azules</vt:lpstr>
      <vt:lpstr>MCA en cifras</vt:lpstr>
      <vt:lpstr>Síntomas del MCA</vt:lpstr>
      <vt:lpstr>Examen oftalmológico</vt:lpstr>
      <vt:lpstr>Causas genéticas</vt:lpstr>
      <vt:lpstr>Ligado al cromosoma X</vt:lpstr>
      <vt:lpstr>BCM madre portadora</vt:lpstr>
      <vt:lpstr>BCM  hombre afectado</vt:lpstr>
      <vt:lpstr>Presentación de PowerPoint</vt:lpstr>
      <vt:lpstr>Genes mutados (MCA)</vt:lpstr>
      <vt:lpstr>Primer ensayo de Terapia Genética en Alemania en el gen CNGA3 asociado a la ACHM  </vt:lpstr>
      <vt:lpstr>Tübingen</vt:lpstr>
      <vt:lpstr>Estadísticas de afectados por                          ACHM y MCA</vt:lpstr>
      <vt:lpstr>Cronología del estudio CNGA3-ACHM</vt:lpstr>
      <vt:lpstr> Terapia genética ocular: ventajas</vt:lpstr>
      <vt:lpstr>Presentación de PowerPoint</vt:lpstr>
      <vt:lpstr> Resultados (12 meses)</vt:lpstr>
      <vt:lpstr>Contacto en Tübingen</vt:lpstr>
      <vt:lpstr> Terapia genética en CNGB3 Y CNGA3 en Reino Unido</vt:lpstr>
      <vt:lpstr>Presentación de PowerPoint</vt:lpstr>
      <vt:lpstr>Información general</vt:lpstr>
      <vt:lpstr>Mutaciones CNGA3 y CNGB3</vt:lpstr>
      <vt:lpstr>AAV-CNGB3</vt:lpstr>
      <vt:lpstr>AAV- CNGA3 </vt:lpstr>
      <vt:lpstr>Contacto en Londres</vt:lpstr>
      <vt:lpstr>Otras investigaciones </vt:lpstr>
      <vt:lpstr>Terapia genética AAV -CNGB3 (ACHM)      en EE.UU</vt:lpstr>
      <vt:lpstr>Terapia génetica AAV-CNGA3 (ACHM)        en Israel</vt:lpstr>
      <vt:lpstr>#5 Orden del Día</vt:lpstr>
      <vt:lpstr>Cuota social </vt:lpstr>
      <vt:lpstr>#6 Orden del Día</vt:lpstr>
      <vt:lpstr>III Jornada Solidaria del </vt:lpstr>
      <vt:lpstr>Proyectos con la ayuda de Cecabank</vt:lpstr>
      <vt:lpstr>#7 Orden del Día</vt:lpstr>
      <vt:lpstr>#8 Orden del Día</vt:lpstr>
      <vt:lpstr>Junta directiva actual</vt:lpstr>
      <vt:lpstr>Comités/grupos de trabajo</vt:lpstr>
      <vt:lpstr>Especialistas que colaboran con nosotros:  </vt:lpstr>
      <vt:lpstr>Rare Commons  (Hospital San Joan de Deu)</vt:lpstr>
      <vt:lpstr>Red de contactos</vt:lpstr>
      <vt:lpstr>Distintivo “Tengo baja visión”</vt:lpstr>
      <vt:lpstr>Color ADD</vt:lpstr>
      <vt:lpstr>4% para gafas y lentillas</vt:lpstr>
      <vt:lpstr>Presentación de PowerPoint</vt:lpstr>
      <vt:lpstr>Estudio genético por la Seguridad Social </vt:lpstr>
      <vt:lpstr>Tiflotecnia</vt:lpstr>
      <vt:lpstr>Lecturas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137</cp:revision>
  <dcterms:created xsi:type="dcterms:W3CDTF">2018-12-05T12:45:02Z</dcterms:created>
  <dcterms:modified xsi:type="dcterms:W3CDTF">2018-12-14T14:38:18Z</dcterms:modified>
</cp:coreProperties>
</file>