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61" r:id="rId4"/>
    <p:sldId id="262" r:id="rId5"/>
    <p:sldId id="263" r:id="rId6"/>
    <p:sldId id="264" r:id="rId7"/>
    <p:sldId id="258" r:id="rId8"/>
    <p:sldId id="266" r:id="rId9"/>
    <p:sldId id="259" r:id="rId10"/>
    <p:sldId id="260" r:id="rId11"/>
    <p:sldId id="267" r:id="rId12"/>
    <p:sldId id="278" r:id="rId13"/>
    <p:sldId id="268" r:id="rId14"/>
    <p:sldId id="280" r:id="rId15"/>
    <p:sldId id="269" r:id="rId16"/>
    <p:sldId id="270" r:id="rId17"/>
    <p:sldId id="273" r:id="rId18"/>
    <p:sldId id="276" r:id="rId19"/>
    <p:sldId id="277"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62D6C-21B3-486C-A706-39030B58E6A5}" type="datetimeFigureOut">
              <a:rPr lang="es-ES" smtClean="0"/>
              <a:t>30/01/2020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9BB92-808D-4E1C-A25A-2E4480CAF80C}" type="slidenum">
              <a:rPr lang="es-ES" smtClean="0"/>
              <a:t>‹Nº›</a:t>
            </a:fld>
            <a:endParaRPr lang="es-ES"/>
          </a:p>
        </p:txBody>
      </p:sp>
    </p:spTree>
    <p:extLst>
      <p:ext uri="{BB962C8B-B14F-4D97-AF65-F5344CB8AC3E}">
        <p14:creationId xmlns:p14="http://schemas.microsoft.com/office/powerpoint/2010/main" val="126056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CA9BB92-808D-4E1C-A25A-2E4480CAF80C}" type="slidenum">
              <a:rPr lang="es-ES" smtClean="0"/>
              <a:t>2</a:t>
            </a:fld>
            <a:endParaRPr lang="es-ES"/>
          </a:p>
        </p:txBody>
      </p:sp>
    </p:spTree>
    <p:extLst>
      <p:ext uri="{BB962C8B-B14F-4D97-AF65-F5344CB8AC3E}">
        <p14:creationId xmlns:p14="http://schemas.microsoft.com/office/powerpoint/2010/main" val="1480085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r>
              <a:rPr lang="es-ES" smtClean="0"/>
              <a:t>1 de Febrero de 2020</a:t>
            </a:r>
            <a:endParaRPr lang="es-ES"/>
          </a:p>
        </p:txBody>
      </p:sp>
      <p:sp>
        <p:nvSpPr>
          <p:cNvPr id="5" name="Footer Placeholder 4"/>
          <p:cNvSpPr>
            <a:spLocks noGrp="1"/>
          </p:cNvSpPr>
          <p:nvPr>
            <p:ph type="ftr" sz="quarter" idx="11"/>
          </p:nvPr>
        </p:nvSpPr>
        <p:spPr/>
        <p:txBody>
          <a:bodyPr/>
          <a:lstStyle/>
          <a:p>
            <a:r>
              <a:rPr lang="es-ES" smtClean="0"/>
              <a:t>Noemí Herrera Peralta</a:t>
            </a:r>
            <a:endParaRPr lang="es-ES"/>
          </a:p>
        </p:txBody>
      </p:sp>
      <p:sp>
        <p:nvSpPr>
          <p:cNvPr id="6" name="Slide Number Placeholder 5"/>
          <p:cNvSpPr>
            <a:spLocks noGrp="1"/>
          </p:cNvSpPr>
          <p:nvPr>
            <p:ph type="sldNum" sz="quarter" idx="12"/>
          </p:nvPr>
        </p:nvSpPr>
        <p:spPr/>
        <p:txBody>
          <a:bodyPr/>
          <a:lstStyle/>
          <a:p>
            <a:fld id="{730344AB-48AD-4AAC-B0CF-CA70124A46FA}" type="slidenum">
              <a:rPr lang="es-ES" smtClean="0"/>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S" smtClean="0"/>
              <a:t>1 de Febrero de 2020</a:t>
            </a:r>
            <a:endParaRPr lang="es-ES"/>
          </a:p>
        </p:txBody>
      </p:sp>
      <p:sp>
        <p:nvSpPr>
          <p:cNvPr id="5" name="Footer Placeholder 4"/>
          <p:cNvSpPr>
            <a:spLocks noGrp="1"/>
          </p:cNvSpPr>
          <p:nvPr>
            <p:ph type="ftr" sz="quarter" idx="11"/>
          </p:nvPr>
        </p:nvSpPr>
        <p:spPr/>
        <p:txBody>
          <a:bodyPr/>
          <a:lstStyle/>
          <a:p>
            <a:r>
              <a:rPr lang="es-ES" smtClean="0"/>
              <a:t>Noemí Herrera Peralta</a:t>
            </a:r>
            <a:endParaRPr lang="es-ES"/>
          </a:p>
        </p:txBody>
      </p:sp>
      <p:sp>
        <p:nvSpPr>
          <p:cNvPr id="6" name="Slide Number Placeholder 5"/>
          <p:cNvSpPr>
            <a:spLocks noGrp="1"/>
          </p:cNvSpPr>
          <p:nvPr>
            <p:ph type="sldNum" sz="quarter" idx="12"/>
          </p:nvPr>
        </p:nvSpPr>
        <p:spPr/>
        <p:txBody>
          <a:bodyPr/>
          <a:lstStyle/>
          <a:p>
            <a:fld id="{730344AB-48AD-4AAC-B0CF-CA70124A46FA}"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S" smtClean="0"/>
              <a:t>1 de Febrero de 2020</a:t>
            </a:r>
            <a:endParaRPr lang="es-ES"/>
          </a:p>
        </p:txBody>
      </p:sp>
      <p:sp>
        <p:nvSpPr>
          <p:cNvPr id="5" name="Footer Placeholder 4"/>
          <p:cNvSpPr>
            <a:spLocks noGrp="1"/>
          </p:cNvSpPr>
          <p:nvPr>
            <p:ph type="ftr" sz="quarter" idx="11"/>
          </p:nvPr>
        </p:nvSpPr>
        <p:spPr/>
        <p:txBody>
          <a:bodyPr/>
          <a:lstStyle/>
          <a:p>
            <a:r>
              <a:rPr lang="es-ES" smtClean="0"/>
              <a:t>Noemí Herrera Peralta</a:t>
            </a:r>
            <a:endParaRPr lang="es-ES"/>
          </a:p>
        </p:txBody>
      </p:sp>
      <p:sp>
        <p:nvSpPr>
          <p:cNvPr id="6" name="Slide Number Placeholder 5"/>
          <p:cNvSpPr>
            <a:spLocks noGrp="1"/>
          </p:cNvSpPr>
          <p:nvPr>
            <p:ph type="sldNum" sz="quarter" idx="12"/>
          </p:nvPr>
        </p:nvSpPr>
        <p:spPr/>
        <p:txBody>
          <a:bodyPr/>
          <a:lstStyle/>
          <a:p>
            <a:fld id="{730344AB-48AD-4AAC-B0CF-CA70124A46FA}"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r>
              <a:rPr lang="es-ES" smtClean="0"/>
              <a:t>1 de Febrero de 2020</a:t>
            </a:r>
            <a:endParaRPr lang="es-ES"/>
          </a:p>
        </p:txBody>
      </p:sp>
      <p:sp>
        <p:nvSpPr>
          <p:cNvPr id="5" name="Footer Placeholder 4"/>
          <p:cNvSpPr>
            <a:spLocks noGrp="1"/>
          </p:cNvSpPr>
          <p:nvPr>
            <p:ph type="ftr" sz="quarter" idx="11"/>
          </p:nvPr>
        </p:nvSpPr>
        <p:spPr/>
        <p:txBody>
          <a:bodyPr/>
          <a:lstStyle/>
          <a:p>
            <a:r>
              <a:rPr lang="es-ES" smtClean="0"/>
              <a:t>Noemí Herrera Peralta</a:t>
            </a:r>
            <a:endParaRPr lang="es-ES"/>
          </a:p>
        </p:txBody>
      </p:sp>
      <p:sp>
        <p:nvSpPr>
          <p:cNvPr id="6" name="Slide Number Placeholder 5"/>
          <p:cNvSpPr>
            <a:spLocks noGrp="1"/>
          </p:cNvSpPr>
          <p:nvPr>
            <p:ph type="sldNum" sz="quarter" idx="12"/>
          </p:nvPr>
        </p:nvSpPr>
        <p:spPr/>
        <p:txBody>
          <a:bodyPr/>
          <a:lstStyle/>
          <a:p>
            <a:fld id="{730344AB-48AD-4AAC-B0CF-CA70124A46FA}" type="slidenum">
              <a:rPr lang="es-ES" smtClean="0"/>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r>
              <a:rPr lang="es-ES" smtClean="0"/>
              <a:t>1 de Febrero de 2020</a:t>
            </a:r>
            <a:endParaRPr lang="es-ES"/>
          </a:p>
        </p:txBody>
      </p:sp>
      <p:sp>
        <p:nvSpPr>
          <p:cNvPr id="5" name="Footer Placeholder 4"/>
          <p:cNvSpPr>
            <a:spLocks noGrp="1"/>
          </p:cNvSpPr>
          <p:nvPr>
            <p:ph type="ftr" sz="quarter" idx="11"/>
          </p:nvPr>
        </p:nvSpPr>
        <p:spPr/>
        <p:txBody>
          <a:bodyPr/>
          <a:lstStyle/>
          <a:p>
            <a:r>
              <a:rPr lang="es-ES" smtClean="0"/>
              <a:t>Noemí Herrera Peralta</a:t>
            </a:r>
            <a:endParaRPr lang="es-ES"/>
          </a:p>
        </p:txBody>
      </p:sp>
      <p:sp>
        <p:nvSpPr>
          <p:cNvPr id="6" name="Slide Number Placeholder 5"/>
          <p:cNvSpPr>
            <a:spLocks noGrp="1"/>
          </p:cNvSpPr>
          <p:nvPr>
            <p:ph type="sldNum" sz="quarter" idx="12"/>
          </p:nvPr>
        </p:nvSpPr>
        <p:spPr/>
        <p:txBody>
          <a:bodyPr/>
          <a:lstStyle/>
          <a:p>
            <a:fld id="{730344AB-48AD-4AAC-B0CF-CA70124A46FA}"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r>
              <a:rPr lang="es-ES" smtClean="0"/>
              <a:t>1 de Febrero de 2020</a:t>
            </a:r>
            <a:endParaRPr lang="es-ES"/>
          </a:p>
        </p:txBody>
      </p:sp>
      <p:sp>
        <p:nvSpPr>
          <p:cNvPr id="6" name="Footer Placeholder 5"/>
          <p:cNvSpPr>
            <a:spLocks noGrp="1"/>
          </p:cNvSpPr>
          <p:nvPr>
            <p:ph type="ftr" sz="quarter" idx="11"/>
          </p:nvPr>
        </p:nvSpPr>
        <p:spPr/>
        <p:txBody>
          <a:bodyPr/>
          <a:lstStyle/>
          <a:p>
            <a:r>
              <a:rPr lang="es-ES" smtClean="0"/>
              <a:t>Noemí Herrera Peralta</a:t>
            </a:r>
            <a:endParaRPr lang="es-ES"/>
          </a:p>
        </p:txBody>
      </p:sp>
      <p:sp>
        <p:nvSpPr>
          <p:cNvPr id="7" name="Slide Number Placeholder 6"/>
          <p:cNvSpPr>
            <a:spLocks noGrp="1"/>
          </p:cNvSpPr>
          <p:nvPr>
            <p:ph type="sldNum" sz="quarter" idx="12"/>
          </p:nvPr>
        </p:nvSpPr>
        <p:spPr/>
        <p:txBody>
          <a:bodyPr/>
          <a:lstStyle/>
          <a:p>
            <a:fld id="{730344AB-48AD-4AAC-B0CF-CA70124A46FA}"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r>
              <a:rPr lang="es-ES" smtClean="0"/>
              <a:t>1 de Febrero de 2020</a:t>
            </a:r>
            <a:endParaRPr lang="es-ES"/>
          </a:p>
        </p:txBody>
      </p:sp>
      <p:sp>
        <p:nvSpPr>
          <p:cNvPr id="8" name="Footer Placeholder 7"/>
          <p:cNvSpPr>
            <a:spLocks noGrp="1"/>
          </p:cNvSpPr>
          <p:nvPr>
            <p:ph type="ftr" sz="quarter" idx="11"/>
          </p:nvPr>
        </p:nvSpPr>
        <p:spPr/>
        <p:txBody>
          <a:bodyPr/>
          <a:lstStyle/>
          <a:p>
            <a:r>
              <a:rPr lang="es-ES" smtClean="0"/>
              <a:t>Noemí Herrera Peralta</a:t>
            </a:r>
            <a:endParaRPr lang="es-ES"/>
          </a:p>
        </p:txBody>
      </p:sp>
      <p:sp>
        <p:nvSpPr>
          <p:cNvPr id="9" name="Slide Number Placeholder 8"/>
          <p:cNvSpPr>
            <a:spLocks noGrp="1"/>
          </p:cNvSpPr>
          <p:nvPr>
            <p:ph type="sldNum" sz="quarter" idx="12"/>
          </p:nvPr>
        </p:nvSpPr>
        <p:spPr/>
        <p:txBody>
          <a:bodyPr/>
          <a:lstStyle/>
          <a:p>
            <a:fld id="{730344AB-48AD-4AAC-B0CF-CA70124A46FA}"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s-ES" smtClean="0"/>
              <a:t>1 de Febrero de 2020</a:t>
            </a:r>
            <a:endParaRPr lang="es-ES"/>
          </a:p>
        </p:txBody>
      </p:sp>
      <p:sp>
        <p:nvSpPr>
          <p:cNvPr id="4" name="Footer Placeholder 3"/>
          <p:cNvSpPr>
            <a:spLocks noGrp="1"/>
          </p:cNvSpPr>
          <p:nvPr>
            <p:ph type="ftr" sz="quarter" idx="11"/>
          </p:nvPr>
        </p:nvSpPr>
        <p:spPr/>
        <p:txBody>
          <a:bodyPr/>
          <a:lstStyle/>
          <a:p>
            <a:r>
              <a:rPr lang="es-ES" smtClean="0"/>
              <a:t>Noemí Herrera Peralta</a:t>
            </a:r>
            <a:endParaRPr lang="es-ES"/>
          </a:p>
        </p:txBody>
      </p:sp>
      <p:sp>
        <p:nvSpPr>
          <p:cNvPr id="5" name="Slide Number Placeholder 4"/>
          <p:cNvSpPr>
            <a:spLocks noGrp="1"/>
          </p:cNvSpPr>
          <p:nvPr>
            <p:ph type="sldNum" sz="quarter" idx="12"/>
          </p:nvPr>
        </p:nvSpPr>
        <p:spPr/>
        <p:txBody>
          <a:bodyPr/>
          <a:lstStyle/>
          <a:p>
            <a:fld id="{730344AB-48AD-4AAC-B0CF-CA70124A46FA}"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 smtClean="0"/>
              <a:t>1 de Febrero de 2020</a:t>
            </a:r>
            <a:endParaRPr lang="es-ES"/>
          </a:p>
        </p:txBody>
      </p:sp>
      <p:sp>
        <p:nvSpPr>
          <p:cNvPr id="3" name="Footer Placeholder 2"/>
          <p:cNvSpPr>
            <a:spLocks noGrp="1"/>
          </p:cNvSpPr>
          <p:nvPr>
            <p:ph type="ftr" sz="quarter" idx="11"/>
          </p:nvPr>
        </p:nvSpPr>
        <p:spPr/>
        <p:txBody>
          <a:bodyPr/>
          <a:lstStyle/>
          <a:p>
            <a:r>
              <a:rPr lang="es-ES" smtClean="0"/>
              <a:t>Noemí Herrera Peralta</a:t>
            </a:r>
            <a:endParaRPr lang="es-ES"/>
          </a:p>
        </p:txBody>
      </p:sp>
      <p:sp>
        <p:nvSpPr>
          <p:cNvPr id="4" name="Slide Number Placeholder 3"/>
          <p:cNvSpPr>
            <a:spLocks noGrp="1"/>
          </p:cNvSpPr>
          <p:nvPr>
            <p:ph type="sldNum" sz="quarter" idx="12"/>
          </p:nvPr>
        </p:nvSpPr>
        <p:spPr/>
        <p:txBody>
          <a:bodyPr/>
          <a:lstStyle/>
          <a:p>
            <a:fld id="{730344AB-48AD-4AAC-B0CF-CA70124A46FA}"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s-ES" smtClean="0"/>
              <a:t>1 de Febrero de 2020</a:t>
            </a:r>
            <a:endParaRPr lang="es-ES"/>
          </a:p>
        </p:txBody>
      </p:sp>
      <p:sp>
        <p:nvSpPr>
          <p:cNvPr id="6" name="Footer Placeholder 5"/>
          <p:cNvSpPr>
            <a:spLocks noGrp="1"/>
          </p:cNvSpPr>
          <p:nvPr>
            <p:ph type="ftr" sz="quarter" idx="11"/>
          </p:nvPr>
        </p:nvSpPr>
        <p:spPr/>
        <p:txBody>
          <a:bodyPr/>
          <a:lstStyle/>
          <a:p>
            <a:r>
              <a:rPr lang="es-ES" smtClean="0"/>
              <a:t>Noemí Herrera Peralta</a:t>
            </a:r>
            <a:endParaRPr lang="es-ES"/>
          </a:p>
        </p:txBody>
      </p:sp>
      <p:sp>
        <p:nvSpPr>
          <p:cNvPr id="7" name="Slide Number Placeholder 6"/>
          <p:cNvSpPr>
            <a:spLocks noGrp="1"/>
          </p:cNvSpPr>
          <p:nvPr>
            <p:ph type="sldNum" sz="quarter" idx="12"/>
          </p:nvPr>
        </p:nvSpPr>
        <p:spPr/>
        <p:txBody>
          <a:bodyPr/>
          <a:lstStyle/>
          <a:p>
            <a:fld id="{730344AB-48AD-4AAC-B0CF-CA70124A46FA}"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s-ES" smtClean="0"/>
              <a:t>1 de Febrero de 2020</a:t>
            </a:r>
            <a:endParaRPr lang="es-ES"/>
          </a:p>
        </p:txBody>
      </p:sp>
      <p:sp>
        <p:nvSpPr>
          <p:cNvPr id="6" name="Footer Placeholder 5"/>
          <p:cNvSpPr>
            <a:spLocks noGrp="1"/>
          </p:cNvSpPr>
          <p:nvPr>
            <p:ph type="ftr" sz="quarter" idx="11"/>
          </p:nvPr>
        </p:nvSpPr>
        <p:spPr/>
        <p:txBody>
          <a:bodyPr/>
          <a:lstStyle/>
          <a:p>
            <a:r>
              <a:rPr lang="es-ES" smtClean="0"/>
              <a:t>Noemí Herrera Peralta</a:t>
            </a:r>
            <a:endParaRPr lang="es-ES"/>
          </a:p>
        </p:txBody>
      </p:sp>
      <p:sp>
        <p:nvSpPr>
          <p:cNvPr id="7" name="Slide Number Placeholder 6"/>
          <p:cNvSpPr>
            <a:spLocks noGrp="1"/>
          </p:cNvSpPr>
          <p:nvPr>
            <p:ph type="sldNum" sz="quarter" idx="12"/>
          </p:nvPr>
        </p:nvSpPr>
        <p:spPr/>
        <p:txBody>
          <a:bodyPr/>
          <a:lstStyle/>
          <a:p>
            <a:fld id="{730344AB-48AD-4AAC-B0CF-CA70124A46FA}"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r>
              <a:rPr lang="es-ES" smtClean="0"/>
              <a:t>1 de Febrero de 2020</a:t>
            </a:r>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s-ES" smtClean="0"/>
              <a:t>Noemí Herrera Peralta</a:t>
            </a:r>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30344AB-48AD-4AAC-B0CF-CA70124A46FA}"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6"/>
            <a:ext cx="7772400" cy="1470025"/>
          </a:xfrm>
        </p:spPr>
        <p:txBody>
          <a:bodyPr/>
          <a:lstStyle/>
          <a:p>
            <a:r>
              <a:rPr lang="es-ES" dirty="0" smtClean="0"/>
              <a:t>Grado de discapacidad</a:t>
            </a:r>
            <a:endParaRPr lang="es-ES"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204864"/>
            <a:ext cx="4032448" cy="28479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700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Revisión del grado de discapacidad</a:t>
            </a:r>
            <a:endParaRPr lang="es-ES" dirty="0"/>
          </a:p>
        </p:txBody>
      </p:sp>
      <p:sp>
        <p:nvSpPr>
          <p:cNvPr id="3" name="2 Marcador de contenido"/>
          <p:cNvSpPr>
            <a:spLocks noGrp="1"/>
          </p:cNvSpPr>
          <p:nvPr>
            <p:ph sz="quarter" idx="13"/>
          </p:nvPr>
        </p:nvSpPr>
        <p:spPr/>
        <p:txBody>
          <a:bodyPr>
            <a:normAutofit/>
          </a:bodyPr>
          <a:lstStyle/>
          <a:p>
            <a:r>
              <a:rPr lang="es-ES" sz="2000" dirty="0"/>
              <a:t>1. El grado de minusvalía será objeto de revisión siempre que se </a:t>
            </a:r>
            <a:r>
              <a:rPr lang="es-ES" sz="2000" b="1" dirty="0"/>
              <a:t>prevea una mejoría razonable </a:t>
            </a:r>
            <a:r>
              <a:rPr lang="es-ES" sz="2000" dirty="0"/>
              <a:t>de las circunstancias que dieron lugar a su reconocimiento, debiendo fijarse el plazo en que debe efectuarse dicha revisión.</a:t>
            </a:r>
          </a:p>
          <a:p>
            <a:r>
              <a:rPr lang="es-ES" sz="2000" dirty="0"/>
              <a:t>2. En todos los demás casos, no se podrá instar la revisión del grado por agravamiento o mejoría hasta que, al menos, haya transcurrido </a:t>
            </a:r>
            <a:r>
              <a:rPr lang="es-ES" sz="2000" b="1" dirty="0"/>
              <a:t>un plazo mínimo de dos años </a:t>
            </a:r>
            <a:r>
              <a:rPr lang="es-ES" sz="2000" dirty="0"/>
              <a:t>desde la fecha en que se dictó resolución, excepto en los casos en que se acredite suficientemente error de diagnóstico o se hayan producido cambios sustanciales en las circunstancias que dieron lugar al reconocimiento de grado, en que no será preciso agotar el plazo mínimo.</a:t>
            </a:r>
          </a:p>
          <a:p>
            <a:pPr marL="0" indent="0">
              <a:buNone/>
            </a:pPr>
            <a:endParaRPr lang="es-ES"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3776538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72816"/>
            <a:ext cx="6400800" cy="1752600"/>
          </a:xfrm>
        </p:spPr>
        <p:txBody>
          <a:bodyPr/>
          <a:lstStyle/>
          <a:p>
            <a:r>
              <a:rPr lang="es-ES" dirty="0" smtClean="0"/>
              <a:t>Ley 39/2006, de 14 de diciembre, de Promoción de la autonomía Personal y Atención a las personas en situación de dependencia</a:t>
            </a:r>
            <a:endParaRPr lang="es-ES" dirty="0"/>
          </a:p>
        </p:txBody>
      </p:sp>
      <p:sp>
        <p:nvSpPr>
          <p:cNvPr id="2" name="1 Título"/>
          <p:cNvSpPr>
            <a:spLocks noGrp="1"/>
          </p:cNvSpPr>
          <p:nvPr>
            <p:ph type="ctrTitle"/>
          </p:nvPr>
        </p:nvSpPr>
        <p:spPr>
          <a:xfrm>
            <a:off x="683568" y="332656"/>
            <a:ext cx="7772400" cy="1470025"/>
          </a:xfrm>
        </p:spPr>
        <p:txBody>
          <a:bodyPr/>
          <a:lstStyle/>
          <a:p>
            <a:r>
              <a:rPr lang="es-ES" dirty="0" smtClean="0"/>
              <a:t>Grado de dependencia</a:t>
            </a:r>
            <a:endParaRPr lang="es-ES"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492896"/>
            <a:ext cx="4032448" cy="28479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862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¿PARA QUE SIRVE LA LEY de dependencia?</a:t>
            </a:r>
            <a:endParaRPr lang="es-ES" dirty="0"/>
          </a:p>
        </p:txBody>
      </p:sp>
      <p:sp>
        <p:nvSpPr>
          <p:cNvPr id="3" name="2 Marcador de contenido"/>
          <p:cNvSpPr>
            <a:spLocks noGrp="1"/>
          </p:cNvSpPr>
          <p:nvPr>
            <p:ph sz="quarter" idx="13"/>
          </p:nvPr>
        </p:nvSpPr>
        <p:spPr/>
        <p:txBody>
          <a:bodyPr>
            <a:normAutofit/>
          </a:bodyPr>
          <a:lstStyle/>
          <a:p>
            <a:pPr marL="0" indent="0" algn="just">
              <a:buNone/>
            </a:pPr>
            <a:r>
              <a:rPr lang="es-ES" sz="2800" dirty="0" smtClean="0"/>
              <a:t> Para atender las necesidades de aquellas personas que, por encontrarse en situación de especial vulnerabilidad, requieren apoyos para desarrollar las actividades esenciales de la vida diaria, alcanzar una mayor autonomía personal y poder ejercer plenamente sus derechos de ciudadanía.</a:t>
            </a:r>
            <a:endParaRPr lang="es-ES" sz="2800"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749318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¿Qué es el grado de dependencia?</a:t>
            </a:r>
            <a:endParaRPr lang="es-ES" dirty="0"/>
          </a:p>
        </p:txBody>
      </p:sp>
      <p:sp>
        <p:nvSpPr>
          <p:cNvPr id="3" name="2 Marcador de contenido"/>
          <p:cNvSpPr>
            <a:spLocks noGrp="1"/>
          </p:cNvSpPr>
          <p:nvPr>
            <p:ph sz="quarter" idx="13"/>
          </p:nvPr>
        </p:nvSpPr>
        <p:spPr/>
        <p:txBody>
          <a:bodyPr>
            <a:normAutofit fontScale="92500" lnSpcReduction="10000"/>
          </a:bodyPr>
          <a:lstStyle/>
          <a:p>
            <a:r>
              <a:rPr lang="es-ES" dirty="0" smtClean="0"/>
              <a:t>Es una forma de catalogar el grado de apoyo que necesita una persona para las AVD, y se clasifican en tres:</a:t>
            </a:r>
          </a:p>
          <a:p>
            <a:pPr marL="0" indent="0" fontAlgn="base">
              <a:buNone/>
            </a:pPr>
            <a:r>
              <a:rPr lang="es-ES" b="1" dirty="0"/>
              <a:t>Grado I. Dependencia moderada</a:t>
            </a:r>
            <a:r>
              <a:rPr lang="es-ES" dirty="0"/>
              <a:t>: cuando la persona necesita ayuda para realizar varias actividades básicas de la vida diaria, al menos una vez al día o tiene necesidades de apoyo intermitente o limitado para su autonomía personal</a:t>
            </a:r>
            <a:r>
              <a:rPr lang="es-ES" dirty="0" smtClean="0"/>
              <a:t>.</a:t>
            </a:r>
          </a:p>
          <a:p>
            <a:pPr marL="0" indent="0" fontAlgn="base">
              <a:buNone/>
            </a:pPr>
            <a:endParaRPr lang="es-ES" dirty="0"/>
          </a:p>
          <a:p>
            <a:pPr marL="0" indent="0" fontAlgn="base">
              <a:buNone/>
            </a:pPr>
            <a:r>
              <a:rPr lang="es-ES" b="1" dirty="0"/>
              <a:t>Grado II. Dependencia severa</a:t>
            </a:r>
            <a:r>
              <a:rPr lang="es-ES" dirty="0"/>
              <a:t>: cuando la persona necesita ayuda para realizar varias actividades básicas de la vida diaria dos o tres veces al día, pero no quiere el apoyo permanente de un cuidador o tiene necesidades de apoyo extenso para su autonomía personal</a:t>
            </a:r>
            <a:r>
              <a:rPr lang="es-ES" dirty="0" smtClean="0"/>
              <a:t>.</a:t>
            </a:r>
          </a:p>
          <a:p>
            <a:pPr marL="0" indent="0" fontAlgn="base">
              <a:buNone/>
            </a:pPr>
            <a:endParaRPr lang="es-ES" dirty="0"/>
          </a:p>
          <a:p>
            <a:pPr marL="0" indent="0" fontAlgn="base">
              <a:buNone/>
            </a:pPr>
            <a:r>
              <a:rPr lang="es-ES" b="1" dirty="0"/>
              <a:t>Grado III.</a:t>
            </a:r>
            <a:r>
              <a:rPr lang="es-ES" dirty="0"/>
              <a:t> </a:t>
            </a:r>
            <a:r>
              <a:rPr lang="es-ES" b="1" dirty="0"/>
              <a:t>Gran dependencia</a:t>
            </a:r>
            <a:r>
              <a:rPr lang="es-ES" dirty="0"/>
              <a:t>: cuando la persona necesita ayuda para realizar varias actividades básicas de la vida diaria varias veces al día y, por su pérdida total de autonomía física, mental, intelectual o sensorial, necesita el apoyo indispensable y continuo de otra persona o tiene necesidades de apoyo generalizado para su autonomía personal.</a:t>
            </a:r>
          </a:p>
          <a:p>
            <a:endParaRPr lang="es-ES"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2721122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¿Cómo lo solicito?</a:t>
            </a:r>
            <a:endParaRPr lang="es-ES" dirty="0"/>
          </a:p>
        </p:txBody>
      </p:sp>
      <p:sp>
        <p:nvSpPr>
          <p:cNvPr id="3" name="2 Marcador de contenido"/>
          <p:cNvSpPr>
            <a:spLocks noGrp="1"/>
          </p:cNvSpPr>
          <p:nvPr>
            <p:ph sz="quarter" idx="13"/>
          </p:nvPr>
        </p:nvSpPr>
        <p:spPr/>
        <p:txBody>
          <a:bodyPr>
            <a:normAutofit/>
          </a:bodyPr>
          <a:lstStyle/>
          <a:p>
            <a:pPr marL="0" indent="0" algn="just">
              <a:buNone/>
            </a:pPr>
            <a:r>
              <a:rPr lang="es-ES" sz="2800" i="1" dirty="0" smtClean="0"/>
              <a:t>La ley de la dependencia es gestionada a nivel autonómico, la puede solicitar la trabajadora social del distrito, y según la comunidad autónoma, también médico, o trabajadora social del centro de salud. Normalmente la trabajadora social que inicia el grado de discapacidad realizará los dos tramites juntos.</a:t>
            </a:r>
            <a:endParaRPr lang="es-ES" sz="2800"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3105974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¿Cómo valoran la dependencia?</a:t>
            </a:r>
            <a:endParaRPr lang="es-ES" dirty="0"/>
          </a:p>
        </p:txBody>
      </p:sp>
      <p:sp>
        <p:nvSpPr>
          <p:cNvPr id="3" name="2 Marcador de contenido"/>
          <p:cNvSpPr>
            <a:spLocks noGrp="1"/>
          </p:cNvSpPr>
          <p:nvPr>
            <p:ph sz="quarter" idx="13"/>
          </p:nvPr>
        </p:nvSpPr>
        <p:spPr/>
        <p:txBody>
          <a:bodyPr>
            <a:normAutofit/>
          </a:bodyPr>
          <a:lstStyle/>
          <a:p>
            <a:pPr algn="just"/>
            <a:r>
              <a:rPr lang="es-ES" sz="2800" dirty="0" smtClean="0"/>
              <a:t>A diferencia de la valoración de discapacidad, la dependencia se valora en el entorno del solicitante.</a:t>
            </a:r>
          </a:p>
          <a:p>
            <a:pPr algn="just"/>
            <a:r>
              <a:rPr lang="es-ES" sz="2800" dirty="0" smtClean="0"/>
              <a:t>Se realiza con un baremo, que igual que en el caso de la discapacidad, es estatal, publicada en BOE el 21 </a:t>
            </a:r>
            <a:r>
              <a:rPr lang="es-ES" sz="2800" dirty="0"/>
              <a:t>de Abril de </a:t>
            </a:r>
            <a:r>
              <a:rPr lang="es-ES" sz="2800" dirty="0" smtClean="0"/>
              <a:t>2007. </a:t>
            </a:r>
          </a:p>
          <a:p>
            <a:pPr algn="just"/>
            <a:r>
              <a:rPr lang="es-ES" sz="2800" dirty="0" smtClean="0"/>
              <a:t>La valoración es </a:t>
            </a:r>
            <a:r>
              <a:rPr lang="es-ES" sz="2800" dirty="0"/>
              <a:t>distinta en función de los tramos de edad: de 3 a 6 años, de 7 a 10 años, de 11 a 17 años y de 18 y más años.</a:t>
            </a:r>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2323556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3"/>
          </p:nvPr>
        </p:nvSpPr>
        <p:spPr/>
        <p:txBody>
          <a:bodyPr>
            <a:normAutofit lnSpcReduction="10000"/>
          </a:bodyPr>
          <a:lstStyle/>
          <a:p>
            <a:pPr algn="just"/>
            <a:r>
              <a:rPr lang="es-ES" sz="2400" dirty="0"/>
              <a:t>La persona solicitante recibirá por correo certificado la resolución </a:t>
            </a:r>
            <a:r>
              <a:rPr lang="es-ES" sz="2400" b="1" dirty="0"/>
              <a:t>del reconocimiento de la situación de dependencia</a:t>
            </a:r>
            <a:r>
              <a:rPr lang="es-ES" sz="2400" dirty="0"/>
              <a:t> junto con la propuesta de </a:t>
            </a:r>
            <a:r>
              <a:rPr lang="es-ES" sz="2400" b="1" dirty="0"/>
              <a:t>Programa Individual de Atención (PIA</a:t>
            </a:r>
            <a:r>
              <a:rPr lang="es-ES" sz="2400" b="1" dirty="0" smtClean="0"/>
              <a:t>).</a:t>
            </a:r>
          </a:p>
          <a:p>
            <a:pPr algn="just"/>
            <a:r>
              <a:rPr lang="es-ES" sz="2400" dirty="0" smtClean="0"/>
              <a:t>En el marco del sistema para la autonomía y atención de la dependencia, corresponden a las </a:t>
            </a:r>
            <a:r>
              <a:rPr lang="es-ES" sz="2400" b="1" dirty="0" smtClean="0"/>
              <a:t>comunidades autónomas</a:t>
            </a:r>
            <a:r>
              <a:rPr lang="es-ES" sz="2400" dirty="0" smtClean="0"/>
              <a:t>, los cuales pueden definir niveles de protección adicionales y normas de acceso y disfrute que se consideren más adecuadas.</a:t>
            </a:r>
          </a:p>
          <a:p>
            <a:pPr algn="just"/>
            <a:r>
              <a:rPr lang="es-ES" sz="2400" dirty="0" smtClean="0"/>
              <a:t>Para optar a la ley de dependencia se deberá residir en territorio español y haberlo hecho durante 5 años, de los cuales 2 deberán ser inmediatamente.</a:t>
            </a:r>
            <a:endParaRPr lang="es-ES" sz="2400"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1101593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¿Qué ayudas y prestaciones contempla la ley?</a:t>
            </a:r>
            <a:endParaRPr lang="es-ES" dirty="0"/>
          </a:p>
        </p:txBody>
      </p:sp>
      <p:sp>
        <p:nvSpPr>
          <p:cNvPr id="4" name="3 Marcador de contenido"/>
          <p:cNvSpPr>
            <a:spLocks noGrp="1"/>
          </p:cNvSpPr>
          <p:nvPr>
            <p:ph sz="quarter" idx="13"/>
          </p:nvPr>
        </p:nvSpPr>
        <p:spPr/>
        <p:txBody>
          <a:bodyPr>
            <a:normAutofit fontScale="85000" lnSpcReduction="20000"/>
          </a:bodyPr>
          <a:lstStyle/>
          <a:p>
            <a:pPr fontAlgn="base"/>
            <a:r>
              <a:rPr lang="es-ES" dirty="0"/>
              <a:t>Servicio de </a:t>
            </a:r>
            <a:r>
              <a:rPr lang="es-ES" dirty="0" err="1"/>
              <a:t>Teleasistencia</a:t>
            </a:r>
            <a:endParaRPr lang="es-ES" dirty="0"/>
          </a:p>
          <a:p>
            <a:pPr fontAlgn="base"/>
            <a:r>
              <a:rPr lang="es-ES" dirty="0"/>
              <a:t>Servicio de Ayuda a domicilio</a:t>
            </a:r>
          </a:p>
          <a:p>
            <a:pPr lvl="1" fontAlgn="base"/>
            <a:r>
              <a:rPr lang="es-ES" dirty="0"/>
              <a:t>Atención de las necesidades del hogar.</a:t>
            </a:r>
          </a:p>
          <a:p>
            <a:pPr lvl="1" fontAlgn="base"/>
            <a:r>
              <a:rPr lang="es-ES" dirty="0"/>
              <a:t>Cuidados personales</a:t>
            </a:r>
          </a:p>
          <a:p>
            <a:pPr fontAlgn="base"/>
            <a:r>
              <a:rPr lang="es-ES" dirty="0"/>
              <a:t>Servicio de Centro de Día y de Noche:</a:t>
            </a:r>
          </a:p>
          <a:p>
            <a:pPr lvl="1" fontAlgn="base"/>
            <a:r>
              <a:rPr lang="es-ES" dirty="0"/>
              <a:t>Centro de Día para mayores</a:t>
            </a:r>
          </a:p>
          <a:p>
            <a:pPr lvl="1" fontAlgn="base"/>
            <a:r>
              <a:rPr lang="es-ES" dirty="0"/>
              <a:t>Centro de Día para menores de 65 años</a:t>
            </a:r>
          </a:p>
          <a:p>
            <a:pPr lvl="1" fontAlgn="base"/>
            <a:r>
              <a:rPr lang="es-ES" dirty="0"/>
              <a:t>Centro de Día de atención especializada</a:t>
            </a:r>
          </a:p>
          <a:p>
            <a:pPr lvl="1" fontAlgn="base"/>
            <a:r>
              <a:rPr lang="es-ES" dirty="0"/>
              <a:t>Centro de Noche</a:t>
            </a:r>
          </a:p>
          <a:p>
            <a:pPr fontAlgn="base"/>
            <a:r>
              <a:rPr lang="es-ES" dirty="0"/>
              <a:t>Servicio de Atención Residencial:</a:t>
            </a:r>
          </a:p>
          <a:p>
            <a:pPr lvl="1" fontAlgn="base"/>
            <a:r>
              <a:rPr lang="es-ES" dirty="0"/>
              <a:t>Residencia de personas mayores en situación de dependencia.</a:t>
            </a:r>
          </a:p>
          <a:p>
            <a:pPr lvl="1" fontAlgn="base"/>
            <a:r>
              <a:rPr lang="es-ES" dirty="0"/>
              <a:t>Centro de atención a personas en situación de dependencia, en razón de los distintos tipos de discapacidad.</a:t>
            </a:r>
          </a:p>
          <a:p>
            <a:r>
              <a:rPr lang="es-ES" dirty="0" smtClean="0"/>
              <a:t>Prestación económica: (vinculada a servicio o para cuidados en el entorno familiar)</a:t>
            </a:r>
          </a:p>
          <a:p>
            <a:endParaRPr lang="es-ES" b="1" dirty="0"/>
          </a:p>
        </p:txBody>
      </p:sp>
      <p:sp>
        <p:nvSpPr>
          <p:cNvPr id="3" name="2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3839697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Revisión del grado de dependencia/PIA</a:t>
            </a:r>
            <a:endParaRPr lang="es-ES" dirty="0"/>
          </a:p>
        </p:txBody>
      </p:sp>
      <p:sp>
        <p:nvSpPr>
          <p:cNvPr id="3" name="2 Marcador de contenido"/>
          <p:cNvSpPr>
            <a:spLocks noGrp="1"/>
          </p:cNvSpPr>
          <p:nvPr>
            <p:ph sz="quarter" idx="13"/>
          </p:nvPr>
        </p:nvSpPr>
        <p:spPr/>
        <p:txBody>
          <a:bodyPr>
            <a:normAutofit/>
          </a:bodyPr>
          <a:lstStyle/>
          <a:p>
            <a:pPr marL="0" indent="0" algn="ctr">
              <a:buNone/>
            </a:pPr>
            <a:r>
              <a:rPr lang="es-ES" sz="2800" dirty="0" smtClean="0"/>
              <a:t>Podemos solicitar revisión del grado de dependencia o del PIA a </a:t>
            </a:r>
            <a:r>
              <a:rPr lang="es-ES" sz="2800" dirty="0"/>
              <a:t>medida que las circunstancias de las personas beneficiarias varíen, </a:t>
            </a:r>
            <a:r>
              <a:rPr lang="es-ES" sz="2800" dirty="0" smtClean="0"/>
              <a:t>que </a:t>
            </a:r>
            <a:r>
              <a:rPr lang="es-ES" sz="2800" dirty="0"/>
              <a:t>permita que el servicio o prestación se adecue a la nueva situación</a:t>
            </a:r>
            <a:r>
              <a:rPr lang="es-ES" sz="2800" dirty="0" smtClean="0"/>
              <a:t>.</a:t>
            </a:r>
          </a:p>
          <a:p>
            <a:pPr marL="0" indent="0" algn="ctr">
              <a:buNone/>
            </a:pPr>
            <a:endParaRPr lang="es-ES" sz="2800" dirty="0"/>
          </a:p>
          <a:p>
            <a:pPr marL="0" indent="0" algn="ctr">
              <a:buNone/>
            </a:pPr>
            <a:r>
              <a:rPr lang="es-ES" sz="2800" dirty="0" smtClean="0"/>
              <a:t>El grado de dependencia siempre será revisable de oficio o por instancia del interesado.</a:t>
            </a:r>
            <a:endParaRPr lang="es-ES" sz="2800" dirty="0"/>
          </a:p>
          <a:p>
            <a:pPr marL="0" indent="0">
              <a:buNone/>
            </a:pPr>
            <a:endParaRPr lang="es-ES"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3801630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pPr marL="0" indent="0" algn="ctr">
              <a:buNone/>
            </a:pPr>
            <a:r>
              <a:rPr lang="es-ES" sz="4800" dirty="0" smtClean="0"/>
              <a:t>Muchas gracias por su atención</a:t>
            </a:r>
            <a:endParaRPr lang="es-ES" sz="4800"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304118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¿Qué es el grado de discapacidad?</a:t>
            </a:r>
            <a:endParaRPr lang="es-ES" dirty="0"/>
          </a:p>
        </p:txBody>
      </p:sp>
      <p:sp>
        <p:nvSpPr>
          <p:cNvPr id="3" name="2 Marcador de contenido"/>
          <p:cNvSpPr>
            <a:spLocks noGrp="1"/>
          </p:cNvSpPr>
          <p:nvPr>
            <p:ph sz="quarter" idx="13"/>
          </p:nvPr>
        </p:nvSpPr>
        <p:spPr/>
        <p:txBody>
          <a:bodyPr>
            <a:normAutofit/>
          </a:bodyPr>
          <a:lstStyle/>
          <a:p>
            <a:pPr algn="just"/>
            <a:r>
              <a:rPr lang="es-ES" sz="2400" dirty="0" smtClean="0"/>
              <a:t>Son situaciones de minusvalía que se </a:t>
            </a:r>
            <a:r>
              <a:rPr lang="es-ES" sz="2400" dirty="0" err="1" smtClean="0"/>
              <a:t>objetivizan</a:t>
            </a:r>
            <a:r>
              <a:rPr lang="es-ES" sz="2400" dirty="0" smtClean="0"/>
              <a:t> en forma de porcentaje. Este porcentaje es la suma de la valoración tanto de las discapacidades que presente la persona, como, en su caso, los factores sociales complementarios relativos, entre otros, a su entorno familiar y situación laboral, educativa y cultural, que dificulten su integración social.</a:t>
            </a:r>
          </a:p>
          <a:p>
            <a:pPr algn="just"/>
            <a:r>
              <a:rPr lang="es-ES" sz="2400" dirty="0" smtClean="0"/>
              <a:t>La adición de la puntuación obtenida en el baremo de factores sociales complementarios no puede sobrepasar los 15 puntos.</a:t>
            </a:r>
          </a:p>
          <a:p>
            <a:endParaRPr lang="es-ES" dirty="0"/>
          </a:p>
        </p:txBody>
      </p:sp>
      <p:sp>
        <p:nvSpPr>
          <p:cNvPr id="5" name="4 Marcador de pie de página"/>
          <p:cNvSpPr>
            <a:spLocks noGrp="1"/>
          </p:cNvSpPr>
          <p:nvPr>
            <p:ph type="ftr" sz="quarter" idx="11"/>
          </p:nvPr>
        </p:nvSpPr>
        <p:spPr/>
        <p:txBody>
          <a:bodyPr/>
          <a:lstStyle/>
          <a:p>
            <a:r>
              <a:rPr lang="es-ES" smtClean="0"/>
              <a:t>Noemí Herrera Peralta</a:t>
            </a:r>
            <a:endParaRPr lang="es-ES"/>
          </a:p>
        </p:txBody>
      </p:sp>
      <p:sp>
        <p:nvSpPr>
          <p:cNvPr id="6" name="5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1752858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¿Cómo valoran la visión?</a:t>
            </a:r>
            <a:endParaRPr lang="es-ES" dirty="0"/>
          </a:p>
        </p:txBody>
      </p:sp>
      <p:sp>
        <p:nvSpPr>
          <p:cNvPr id="3" name="2 Marcador de contenido"/>
          <p:cNvSpPr>
            <a:spLocks noGrp="1"/>
          </p:cNvSpPr>
          <p:nvPr>
            <p:ph sz="quarter" idx="13"/>
          </p:nvPr>
        </p:nvSpPr>
        <p:spPr/>
        <p:txBody>
          <a:bodyPr>
            <a:normAutofit/>
          </a:bodyPr>
          <a:lstStyle/>
          <a:p>
            <a:pPr algn="just"/>
            <a:r>
              <a:rPr lang="es-ES" sz="2800" dirty="0" smtClean="0"/>
              <a:t>La valoración es estatal, es decir los parámetros que se tienen en cuenta están recogidos en un BOE. Aunque el procedimiento se diferencie de una comunidad a otra dos personas con mismas características visuales deben tener similares grados. Pueden diferenciar algunos por los factores sociales complementarios.</a:t>
            </a:r>
            <a:endParaRPr lang="es-ES" sz="2800"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341889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¿Cómo valoran la visión?</a:t>
            </a:r>
            <a:endParaRPr lang="es-ES" dirty="0"/>
          </a:p>
        </p:txBody>
      </p:sp>
      <p:sp>
        <p:nvSpPr>
          <p:cNvPr id="3" name="2 Marcador de contenido"/>
          <p:cNvSpPr>
            <a:spLocks noGrp="1"/>
          </p:cNvSpPr>
          <p:nvPr>
            <p:ph sz="quarter" idx="13"/>
          </p:nvPr>
        </p:nvSpPr>
        <p:spPr/>
        <p:txBody>
          <a:bodyPr>
            <a:normAutofit/>
          </a:bodyPr>
          <a:lstStyle/>
          <a:p>
            <a:pPr algn="just"/>
            <a:r>
              <a:rPr lang="es-ES" sz="2800" dirty="0" smtClean="0"/>
              <a:t>La </a:t>
            </a:r>
            <a:r>
              <a:rPr lang="es-ES" sz="2800" dirty="0"/>
              <a:t>función visual viene determinada, fundamentalmente, por la </a:t>
            </a:r>
            <a:r>
              <a:rPr lang="es-ES" sz="2800" b="1" dirty="0"/>
              <a:t>agudeza visual </a:t>
            </a:r>
            <a:r>
              <a:rPr lang="es-ES" sz="2800" dirty="0"/>
              <a:t>y el </a:t>
            </a:r>
            <a:r>
              <a:rPr lang="es-ES" sz="2800" b="1" dirty="0"/>
              <a:t>campo visual</a:t>
            </a:r>
            <a:r>
              <a:rPr lang="es-ES" sz="2800" dirty="0" smtClean="0"/>
              <a:t>.</a:t>
            </a:r>
          </a:p>
          <a:p>
            <a:pPr algn="just"/>
            <a:r>
              <a:rPr lang="es-ES" sz="2800" dirty="0"/>
              <a:t>Sólo será objeto de valoración el déficit de la agudeza visual (AV) después de la corrección óptica correspondiente</a:t>
            </a:r>
            <a:r>
              <a:rPr lang="es-ES" sz="2800" dirty="0" smtClean="0"/>
              <a:t>.</a:t>
            </a:r>
          </a:p>
          <a:p>
            <a:pPr algn="just"/>
            <a:r>
              <a:rPr lang="es-ES" sz="2800" dirty="0"/>
              <a:t>La discromatopsia congénita, que siempre es bilateral, supone una deficiencia visual de 25 %</a:t>
            </a:r>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320209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¿Cómo valoran la visión?</a:t>
            </a:r>
            <a:endParaRPr lang="es-ES" dirty="0"/>
          </a:p>
        </p:txBody>
      </p:sp>
      <p:pic>
        <p:nvPicPr>
          <p:cNvPr id="4"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33398" t="12822" r="34564" b="41332"/>
          <a:stretch/>
        </p:blipFill>
        <p:spPr bwMode="auto">
          <a:xfrm>
            <a:off x="2487744" y="1700808"/>
            <a:ext cx="4771976" cy="383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pie de página"/>
          <p:cNvSpPr>
            <a:spLocks noGrp="1"/>
          </p:cNvSpPr>
          <p:nvPr>
            <p:ph type="ftr" sz="quarter" idx="11"/>
          </p:nvPr>
        </p:nvSpPr>
        <p:spPr/>
        <p:txBody>
          <a:bodyPr/>
          <a:lstStyle/>
          <a:p>
            <a:r>
              <a:rPr lang="es-ES" smtClean="0"/>
              <a:t>Noemí Herrera Peralta</a:t>
            </a:r>
            <a:endParaRPr lang="es-ES"/>
          </a:p>
        </p:txBody>
      </p:sp>
      <p:sp>
        <p:nvSpPr>
          <p:cNvPr id="6" name="5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1661616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100304" cy="612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3918065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¿Qué objetivo tiene conocer el grado de discapacidad?</a:t>
            </a:r>
            <a:endParaRPr lang="es-ES" dirty="0"/>
          </a:p>
        </p:txBody>
      </p:sp>
      <p:sp>
        <p:nvSpPr>
          <p:cNvPr id="4" name="3 Marcador de contenido"/>
          <p:cNvSpPr>
            <a:spLocks noGrp="1"/>
          </p:cNvSpPr>
          <p:nvPr>
            <p:ph sz="quarter" idx="13"/>
          </p:nvPr>
        </p:nvSpPr>
        <p:spPr/>
        <p:txBody>
          <a:bodyPr>
            <a:normAutofit fontScale="92500" lnSpcReduction="20000"/>
          </a:bodyPr>
          <a:lstStyle/>
          <a:p>
            <a:r>
              <a:rPr lang="es-ES" dirty="0"/>
              <a:t>Subvenciones para la compra, remodelación y adaptación de un vehículo.</a:t>
            </a:r>
          </a:p>
          <a:p>
            <a:r>
              <a:rPr lang="es-ES" dirty="0"/>
              <a:t>Permiso de estacionamiento en la vía pública.</a:t>
            </a:r>
          </a:p>
          <a:p>
            <a:r>
              <a:rPr lang="es-ES" dirty="0"/>
              <a:t>Ayudas para el transporte público o tarjetas especiales con descuentos.</a:t>
            </a:r>
          </a:p>
          <a:p>
            <a:r>
              <a:rPr lang="es-ES" dirty="0"/>
              <a:t>Reducción de impuestos en productos de aseo o farmacia.</a:t>
            </a:r>
          </a:p>
          <a:p>
            <a:r>
              <a:rPr lang="es-ES" dirty="0"/>
              <a:t>Becas para la educación.</a:t>
            </a:r>
          </a:p>
          <a:p>
            <a:r>
              <a:rPr lang="es-ES" dirty="0"/>
              <a:t>Plazas de universidad especialmente reservadas.</a:t>
            </a:r>
          </a:p>
          <a:p>
            <a:r>
              <a:rPr lang="es-ES" dirty="0"/>
              <a:t>Descuentos para realizar actividades lúdicas o de ocio.</a:t>
            </a:r>
          </a:p>
          <a:p>
            <a:r>
              <a:rPr lang="es-ES" dirty="0" smtClean="0"/>
              <a:t>Descuentos </a:t>
            </a:r>
            <a:r>
              <a:rPr lang="es-ES" dirty="0"/>
              <a:t>para viajes de larga distancia y estadía en hoteles.</a:t>
            </a:r>
          </a:p>
          <a:p>
            <a:r>
              <a:rPr lang="es-ES" dirty="0"/>
              <a:t>Acceso a las viviendas de protección oficial reservadas para las personas con discapacidad.</a:t>
            </a:r>
          </a:p>
          <a:p>
            <a:r>
              <a:rPr lang="es-ES" dirty="0"/>
              <a:t>Jubilación anticipada para personas con una discapacidad superior a un 65%. Y en los casos de que la discapacidad supere el 75% la pensión se podría incrementar hasta un 50 por ciento más</a:t>
            </a:r>
            <a:r>
              <a:rPr lang="es-ES" dirty="0" smtClean="0"/>
              <a:t>.</a:t>
            </a:r>
          </a:p>
          <a:p>
            <a:r>
              <a:rPr lang="es-ES" b="1" dirty="0" smtClean="0"/>
              <a:t>Reducciones </a:t>
            </a:r>
            <a:r>
              <a:rPr lang="es-ES" b="1" dirty="0"/>
              <a:t>o exenciones de tasas y/o </a:t>
            </a:r>
            <a:r>
              <a:rPr lang="es-ES" b="1" dirty="0" smtClean="0"/>
              <a:t>impuestos</a:t>
            </a:r>
          </a:p>
          <a:p>
            <a:endParaRPr lang="es-ES" b="1" dirty="0"/>
          </a:p>
        </p:txBody>
      </p:sp>
      <p:sp>
        <p:nvSpPr>
          <p:cNvPr id="5" name="4 Marcador de pie de página"/>
          <p:cNvSpPr>
            <a:spLocks noGrp="1"/>
          </p:cNvSpPr>
          <p:nvPr>
            <p:ph type="ftr" sz="quarter" idx="11"/>
          </p:nvPr>
        </p:nvSpPr>
        <p:spPr/>
        <p:txBody>
          <a:bodyPr/>
          <a:lstStyle/>
          <a:p>
            <a:r>
              <a:rPr lang="es-ES" smtClean="0"/>
              <a:t>Noemí Herrera Peralta</a:t>
            </a:r>
            <a:endParaRPr lang="es-ES"/>
          </a:p>
        </p:txBody>
      </p:sp>
      <p:sp>
        <p:nvSpPr>
          <p:cNvPr id="6" name="5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579718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¿Qué objetivo tiene conocer el grado de discapacidad?</a:t>
            </a:r>
            <a:endParaRPr lang="es-ES" dirty="0"/>
          </a:p>
        </p:txBody>
      </p:sp>
      <p:sp>
        <p:nvSpPr>
          <p:cNvPr id="3" name="2 Marcador de contenido"/>
          <p:cNvSpPr>
            <a:spLocks noGrp="1"/>
          </p:cNvSpPr>
          <p:nvPr>
            <p:ph sz="quarter" idx="13"/>
          </p:nvPr>
        </p:nvSpPr>
        <p:spPr/>
        <p:txBody>
          <a:bodyPr>
            <a:normAutofit fontScale="92500" lnSpcReduction="10000"/>
          </a:bodyPr>
          <a:lstStyle/>
          <a:p>
            <a:r>
              <a:rPr lang="es-ES" dirty="0" smtClean="0"/>
              <a:t>Pensión no contributiva por invalidez</a:t>
            </a:r>
          </a:p>
          <a:p>
            <a:r>
              <a:rPr lang="es-ES" dirty="0" smtClean="0"/>
              <a:t>Prestación familiar por hijo a cargo</a:t>
            </a:r>
          </a:p>
          <a:p>
            <a:r>
              <a:rPr lang="es-ES" dirty="0" smtClean="0"/>
              <a:t>Beneficios fiscales:</a:t>
            </a:r>
            <a:br>
              <a:rPr lang="es-ES" dirty="0" smtClean="0"/>
            </a:br>
            <a:r>
              <a:rPr lang="es-ES" dirty="0" smtClean="0"/>
              <a:t>Impuesto sobre la renta de las personas físicas (IRPF)</a:t>
            </a:r>
            <a:br>
              <a:rPr lang="es-ES" dirty="0" smtClean="0"/>
            </a:br>
            <a:r>
              <a:rPr lang="es-ES" dirty="0" smtClean="0"/>
              <a:t>Impuesto sobre sociedades (IS)</a:t>
            </a:r>
            <a:br>
              <a:rPr lang="es-ES" dirty="0" smtClean="0"/>
            </a:br>
            <a:r>
              <a:rPr lang="es-ES" dirty="0" smtClean="0"/>
              <a:t>Impuesto sobre sucesiones y donaciones</a:t>
            </a:r>
            <a:br>
              <a:rPr lang="es-ES" dirty="0" smtClean="0"/>
            </a:br>
            <a:r>
              <a:rPr lang="es-ES" dirty="0" smtClean="0"/>
              <a:t>Impuesto sobre el valor añadido (IVA)</a:t>
            </a:r>
            <a:br>
              <a:rPr lang="es-ES" dirty="0" smtClean="0"/>
            </a:br>
            <a:r>
              <a:rPr lang="es-ES" dirty="0" smtClean="0"/>
              <a:t>Impuesto especial sobre determinados medios de trasporte (IEDMT)</a:t>
            </a:r>
            <a:br>
              <a:rPr lang="es-ES" dirty="0" smtClean="0"/>
            </a:br>
            <a:r>
              <a:rPr lang="es-ES" dirty="0" smtClean="0"/>
              <a:t>Impuesto sobre vehículos de tracción mecánica.</a:t>
            </a:r>
          </a:p>
          <a:p>
            <a:r>
              <a:rPr lang="es-ES" dirty="0" err="1" smtClean="0"/>
              <a:t>Bonotaxi</a:t>
            </a:r>
            <a:endParaRPr lang="es-ES" dirty="0"/>
          </a:p>
          <a:p>
            <a:r>
              <a:rPr lang="es-ES" dirty="0" smtClean="0"/>
              <a:t>Solicitud de ayudas públicas</a:t>
            </a:r>
          </a:p>
          <a:p>
            <a:r>
              <a:rPr lang="es-ES" dirty="0" smtClean="0"/>
              <a:t>Otras ayudas y servicios para el colectivo de personas con discapacidad que se contemplen en los organismos competentes en materia de Servicios Sociales ya sean autonómicos, municipales o estatales.</a:t>
            </a:r>
          </a:p>
          <a:p>
            <a:endParaRPr lang="es-ES"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2335846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¿Cómo lo solicito?</a:t>
            </a:r>
            <a:endParaRPr lang="es-ES" dirty="0"/>
          </a:p>
        </p:txBody>
      </p:sp>
      <p:sp>
        <p:nvSpPr>
          <p:cNvPr id="3" name="2 Marcador de contenido"/>
          <p:cNvSpPr>
            <a:spLocks noGrp="1"/>
          </p:cNvSpPr>
          <p:nvPr>
            <p:ph sz="quarter" idx="13"/>
          </p:nvPr>
        </p:nvSpPr>
        <p:spPr/>
        <p:txBody>
          <a:bodyPr>
            <a:normAutofit/>
          </a:bodyPr>
          <a:lstStyle/>
          <a:p>
            <a:pPr marL="0" indent="0">
              <a:buNone/>
            </a:pPr>
            <a:r>
              <a:rPr lang="es-ES" i="1" dirty="0" smtClean="0"/>
              <a:t>Se puede solicitar por internet, rellenando una solicitud, por correo ordinario, o: </a:t>
            </a:r>
          </a:p>
          <a:p>
            <a:pPr marL="0" indent="0">
              <a:buNone/>
            </a:pPr>
            <a:r>
              <a:rPr lang="es-ES" i="1" dirty="0" smtClean="0"/>
              <a:t>Acudir a asuntos sociales que te pertenezca según distrito (se puede preguntar en ayuntamiento) el cual rellenará la solicitud pertinente. Se necesitará:</a:t>
            </a:r>
          </a:p>
          <a:p>
            <a:pPr marL="0" indent="0">
              <a:buNone/>
            </a:pPr>
            <a:endParaRPr lang="es-ES" i="1" dirty="0"/>
          </a:p>
          <a:p>
            <a:r>
              <a:rPr lang="es-ES" i="1" dirty="0" smtClean="0"/>
              <a:t>DNI </a:t>
            </a:r>
            <a:r>
              <a:rPr lang="es-ES" i="1" dirty="0"/>
              <a:t>del interesado o, en su defecto, fotocopia del Libro de Familia.</a:t>
            </a:r>
            <a:r>
              <a:rPr lang="es-ES" dirty="0" smtClean="0"/>
              <a:t/>
            </a:r>
            <a:br>
              <a:rPr lang="es-ES" dirty="0" smtClean="0"/>
            </a:br>
            <a:r>
              <a:rPr lang="es-ES" i="1" dirty="0"/>
              <a:t>En su caso, DNI del representante legal y documento acreditativo de la representación </a:t>
            </a:r>
            <a:r>
              <a:rPr lang="es-ES" i="1" dirty="0" smtClean="0"/>
              <a:t>legal.</a:t>
            </a:r>
            <a:endParaRPr lang="es-ES" dirty="0"/>
          </a:p>
          <a:p>
            <a:r>
              <a:rPr lang="es-ES" i="1" dirty="0" smtClean="0"/>
              <a:t>Todos </a:t>
            </a:r>
            <a:r>
              <a:rPr lang="es-ES" i="1" dirty="0"/>
              <a:t>los informes médicos y psicológicos que posea y donde consten las secuelas tras la aplicación de medidas terapéuticas (Real Decreto 1971/1999, de 23 de diciembre, BOE de 26 de enero de 2000</a:t>
            </a:r>
            <a:r>
              <a:rPr lang="es-ES" i="1" dirty="0" smtClean="0"/>
              <a:t>). Importante que el oftalmólogo diga agudeza visual en cada ojo. En </a:t>
            </a:r>
            <a:r>
              <a:rPr lang="es-ES" i="1" dirty="0"/>
              <a:t>caso de no tener nacionalidad española, tarjeta de </a:t>
            </a:r>
            <a:r>
              <a:rPr lang="es-ES" i="1" dirty="0" smtClean="0"/>
              <a:t>residente.</a:t>
            </a:r>
            <a:endParaRPr lang="es-ES" dirty="0"/>
          </a:p>
          <a:p>
            <a:r>
              <a:rPr lang="es-ES" i="1" dirty="0" smtClean="0"/>
              <a:t>En </a:t>
            </a:r>
            <a:r>
              <a:rPr lang="es-ES" i="1" dirty="0"/>
              <a:t>caso de revisión por agravamiento: informes que acrediten dicho agravamiento.</a:t>
            </a:r>
            <a:endParaRPr lang="es-ES" dirty="0"/>
          </a:p>
        </p:txBody>
      </p:sp>
      <p:sp>
        <p:nvSpPr>
          <p:cNvPr id="4" name="3 Marcador de pie de página"/>
          <p:cNvSpPr>
            <a:spLocks noGrp="1"/>
          </p:cNvSpPr>
          <p:nvPr>
            <p:ph type="ftr" sz="quarter" idx="11"/>
          </p:nvPr>
        </p:nvSpPr>
        <p:spPr/>
        <p:txBody>
          <a:bodyPr/>
          <a:lstStyle/>
          <a:p>
            <a:r>
              <a:rPr lang="es-ES" smtClean="0"/>
              <a:t>Noemí Herrera Peralta</a:t>
            </a:r>
            <a:endParaRPr lang="es-ES"/>
          </a:p>
        </p:txBody>
      </p:sp>
      <p:sp>
        <p:nvSpPr>
          <p:cNvPr id="5" name="4 Marcador de fecha"/>
          <p:cNvSpPr>
            <a:spLocks noGrp="1"/>
          </p:cNvSpPr>
          <p:nvPr>
            <p:ph type="dt" sz="half" idx="10"/>
          </p:nvPr>
        </p:nvSpPr>
        <p:spPr/>
        <p:txBody>
          <a:bodyPr/>
          <a:lstStyle/>
          <a:p>
            <a:r>
              <a:rPr lang="es-ES" smtClean="0"/>
              <a:t>1 de Febrero de 2020</a:t>
            </a:r>
            <a:endParaRPr lang="es-ES"/>
          </a:p>
        </p:txBody>
      </p:sp>
    </p:spTree>
    <p:extLst>
      <p:ext uri="{BB962C8B-B14F-4D97-AF65-F5344CB8AC3E}">
        <p14:creationId xmlns:p14="http://schemas.microsoft.com/office/powerpoint/2010/main" val="3884542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0</TotalTime>
  <Words>1567</Words>
  <Application>Microsoft Office PowerPoint</Application>
  <PresentationFormat>Presentación en pantalla (4:3)</PresentationFormat>
  <Paragraphs>118</Paragraphs>
  <Slides>19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Arial Narrow</vt:lpstr>
      <vt:lpstr>Calibri</vt:lpstr>
      <vt:lpstr>Horizonte</vt:lpstr>
      <vt:lpstr>Grado de discapacidad</vt:lpstr>
      <vt:lpstr>¿Qué es el grado de discapacidad?</vt:lpstr>
      <vt:lpstr>¿Cómo valoran la visión?</vt:lpstr>
      <vt:lpstr>¿Cómo valoran la visión?</vt:lpstr>
      <vt:lpstr>¿Cómo valoran la visión?</vt:lpstr>
      <vt:lpstr>Presentación de PowerPoint</vt:lpstr>
      <vt:lpstr>¿Qué objetivo tiene conocer el grado de discapacidad?</vt:lpstr>
      <vt:lpstr>¿Qué objetivo tiene conocer el grado de discapacidad?</vt:lpstr>
      <vt:lpstr>¿Cómo lo solicito?</vt:lpstr>
      <vt:lpstr>Revisión del grado de discapacidad</vt:lpstr>
      <vt:lpstr>Grado de dependencia</vt:lpstr>
      <vt:lpstr>¿PARA QUE SIRVE LA LEY de dependencia?</vt:lpstr>
      <vt:lpstr>¿Qué es el grado de dependencia?</vt:lpstr>
      <vt:lpstr>¿Cómo lo solicito?</vt:lpstr>
      <vt:lpstr>¿Cómo valoran la dependencia?</vt:lpstr>
      <vt:lpstr>Presentación de PowerPoint</vt:lpstr>
      <vt:lpstr>¿Qué ayudas y prestaciones contempla la ley?</vt:lpstr>
      <vt:lpstr>Revisión del grado de dependencia/PIA</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User</cp:lastModifiedBy>
  <cp:revision>13</cp:revision>
  <dcterms:created xsi:type="dcterms:W3CDTF">2020-01-27T20:49:46Z</dcterms:created>
  <dcterms:modified xsi:type="dcterms:W3CDTF">2020-01-30T11:35:04Z</dcterms:modified>
</cp:coreProperties>
</file>